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378" r:id="rId2"/>
    <p:sldId id="403" r:id="rId3"/>
    <p:sldId id="373" r:id="rId4"/>
    <p:sldId id="256" r:id="rId5"/>
    <p:sldId id="331" r:id="rId6"/>
    <p:sldId id="259" r:id="rId7"/>
    <p:sldId id="262" r:id="rId8"/>
    <p:sldId id="264" r:id="rId9"/>
    <p:sldId id="333" r:id="rId10"/>
    <p:sldId id="338" r:id="rId11"/>
    <p:sldId id="385" r:id="rId12"/>
    <p:sldId id="398" r:id="rId13"/>
    <p:sldId id="267" r:id="rId14"/>
    <p:sldId id="268" r:id="rId15"/>
    <p:sldId id="334" r:id="rId16"/>
    <p:sldId id="335" r:id="rId17"/>
    <p:sldId id="336" r:id="rId18"/>
    <p:sldId id="401" r:id="rId19"/>
    <p:sldId id="270" r:id="rId20"/>
    <p:sldId id="404" r:id="rId21"/>
    <p:sldId id="408" r:id="rId22"/>
    <p:sldId id="409" r:id="rId23"/>
    <p:sldId id="410" r:id="rId24"/>
    <p:sldId id="411" r:id="rId25"/>
    <p:sldId id="415" r:id="rId26"/>
    <p:sldId id="275" r:id="rId27"/>
    <p:sldId id="389" r:id="rId28"/>
    <p:sldId id="272" r:id="rId29"/>
    <p:sldId id="341" r:id="rId30"/>
    <p:sldId id="273" r:id="rId31"/>
    <p:sldId id="416" r:id="rId32"/>
    <p:sldId id="343" r:id="rId33"/>
    <p:sldId id="342" r:id="rId34"/>
    <p:sldId id="344" r:id="rId35"/>
    <p:sldId id="345" r:id="rId36"/>
    <p:sldId id="279" r:id="rId37"/>
    <p:sldId id="379" r:id="rId38"/>
    <p:sldId id="346" r:id="rId39"/>
    <p:sldId id="380" r:id="rId40"/>
    <p:sldId id="282" r:id="rId41"/>
    <p:sldId id="347" r:id="rId42"/>
    <p:sldId id="285" r:id="rId43"/>
    <p:sldId id="402" r:id="rId44"/>
    <p:sldId id="286" r:id="rId45"/>
    <p:sldId id="287" r:id="rId46"/>
    <p:sldId id="340" r:id="rId47"/>
    <p:sldId id="289" r:id="rId48"/>
    <p:sldId id="348" r:id="rId49"/>
    <p:sldId id="290" r:id="rId50"/>
    <p:sldId id="291" r:id="rId51"/>
    <p:sldId id="297" r:id="rId52"/>
    <p:sldId id="349" r:id="rId53"/>
    <p:sldId id="300" r:id="rId54"/>
    <p:sldId id="301" r:id="rId55"/>
    <p:sldId id="302" r:id="rId56"/>
    <p:sldId id="303" r:id="rId57"/>
    <p:sldId id="306" r:id="rId58"/>
    <p:sldId id="307" r:id="rId59"/>
    <p:sldId id="310" r:id="rId60"/>
    <p:sldId id="353" r:id="rId61"/>
    <p:sldId id="311" r:id="rId62"/>
    <p:sldId id="354" r:id="rId63"/>
    <p:sldId id="308" r:id="rId64"/>
    <p:sldId id="351" r:id="rId65"/>
    <p:sldId id="313" r:id="rId66"/>
    <p:sldId id="312" r:id="rId67"/>
    <p:sldId id="304" r:id="rId68"/>
    <p:sldId id="314" r:id="rId69"/>
    <p:sldId id="315" r:id="rId70"/>
    <p:sldId id="355" r:id="rId71"/>
    <p:sldId id="356" r:id="rId72"/>
    <p:sldId id="317" r:id="rId73"/>
    <p:sldId id="366" r:id="rId74"/>
    <p:sldId id="305" r:id="rId75"/>
    <p:sldId id="357" r:id="rId76"/>
    <p:sldId id="358" r:id="rId77"/>
    <p:sldId id="292" r:id="rId78"/>
    <p:sldId id="368" r:id="rId79"/>
    <p:sldId id="320" r:id="rId80"/>
    <p:sldId id="321" r:id="rId81"/>
    <p:sldId id="359" r:id="rId82"/>
    <p:sldId id="360" r:id="rId83"/>
    <p:sldId id="332" r:id="rId84"/>
    <p:sldId id="369" r:id="rId85"/>
    <p:sldId id="325" r:id="rId86"/>
    <p:sldId id="364" r:id="rId87"/>
    <p:sldId id="323" r:id="rId88"/>
    <p:sldId id="363" r:id="rId89"/>
    <p:sldId id="295" r:id="rId90"/>
    <p:sldId id="370" r:id="rId91"/>
    <p:sldId id="326" r:id="rId92"/>
    <p:sldId id="365" r:id="rId93"/>
    <p:sldId id="330" r:id="rId94"/>
    <p:sldId id="329" r:id="rId95"/>
    <p:sldId id="371" r:id="rId96"/>
    <p:sldId id="375" r:id="rId97"/>
    <p:sldId id="374" r:id="rId98"/>
    <p:sldId id="418" r:id="rId99"/>
    <p:sldId id="372" r:id="rId100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e" initials="R" lastIdx="123" clrIdx="0"/>
  <p:cmAuthor id="1" name="timothy Astleford" initials="tA" lastIdx="35" clrIdx="1"/>
  <p:cmAuthor id="2" name="User" initials="U" lastIdx="10" clrIdx="2"/>
  <p:cmAuthor id="3" name="Barbara Baxley" initials="BB" lastIdx="1" clrIdx="3">
    <p:extLst>
      <p:ext uri="{19B8F6BF-5375-455C-9EA6-DF929625EA0E}">
        <p15:presenceInfo xmlns="" xmlns:p15="http://schemas.microsoft.com/office/powerpoint/2012/main" userId="cfd781715a7196a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1F00"/>
    <a:srgbClr val="421C5E"/>
    <a:srgbClr val="4D0808"/>
    <a:srgbClr val="4F81BD"/>
    <a:srgbClr val="D9D801"/>
    <a:srgbClr val="FFCE07"/>
    <a:srgbClr val="C80043"/>
    <a:srgbClr val="361B00"/>
    <a:srgbClr val="CE7674"/>
    <a:srgbClr val="054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22" autoAdjust="0"/>
    <p:restoredTop sz="94660"/>
  </p:normalViewPr>
  <p:slideViewPr>
    <p:cSldViewPr>
      <p:cViewPr>
        <p:scale>
          <a:sx n="77" d="100"/>
          <a:sy n="77" d="100"/>
        </p:scale>
        <p:origin x="-2118" y="-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57A5ADB-869D-42CF-BBFA-0F9013084CDB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1B2E82D-8F09-4EF3-9C94-E1455046C4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89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7E7376A-393E-42D4-B7F6-38B8861D78F4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B364ACA-2509-464B-9618-AB2EF21807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47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64ACA-2509-464B-9618-AB2EF218070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4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64ACA-2509-464B-9618-AB2EF218070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4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64ACA-2509-464B-9618-AB2EF218070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4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64ACA-2509-464B-9618-AB2EF218070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23465-FB75-4CEA-8DC0-BF0119EE2DBB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4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67844-FB85-487B-AEEE-A972D5FCE411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BA3F8-9DF8-497C-BCC3-77A957EA1850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21E66-99ED-4491-8A51-EA76EE9297B3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1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A614C-2C07-4B1C-90E0-E1018D558867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F1C6E-1E25-40A0-87AE-4AEBC23D366A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2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D4DD8-F8CC-4931-A188-254CA0074CDA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E816-89A2-4EEB-B125-E2FCE3D370D0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4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2362200" y="6248400"/>
            <a:ext cx="2133600" cy="365125"/>
          </a:xfrm>
        </p:spPr>
        <p:txBody>
          <a:bodyPr/>
          <a:lstStyle/>
          <a:p>
            <a:fld id="{E149F27E-CB2E-4E81-91A9-6247659F81C5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>
            <a:lvl1pPr algn="ctr">
              <a:defRPr sz="1400">
                <a:solidFill>
                  <a:srgbClr val="002060"/>
                </a:solidFill>
              </a:defRPr>
            </a:lvl1pPr>
          </a:lstStyle>
          <a:p>
            <a:fld id="{F98DBE31-67BE-43CC-8D6C-2180D5FA01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C2C7F-5D95-4B24-9959-C6E33A949952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4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CDE2-E5A2-473E-9B26-CC5C534DF1B6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28325-E3C4-4503-ADC6-CCDC7C4D71C3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DBE31-67BE-43CC-8D6C-2180D5FA0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4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2.pn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0.png"/><Relationship Id="rId4" Type="http://schemas.openxmlformats.org/officeDocument/2006/relationships/image" Target="../media/image15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jpeg"/><Relationship Id="rId7" Type="http://schemas.openxmlformats.org/officeDocument/2006/relationships/image" Target="../media/image113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g"/><Relationship Id="rId5" Type="http://schemas.openxmlformats.org/officeDocument/2006/relationships/image" Target="../media/image87.jpg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774" y="457200"/>
            <a:ext cx="9067800" cy="57861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¿</a:t>
            </a:r>
            <a:r>
              <a:rPr lang="es-ES_tradnl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Cuándo comienza el Día</a:t>
            </a:r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?</a:t>
            </a:r>
            <a:b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endParaRPr lang="en-US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20700">
                  <a:schemeClr val="accent2">
                    <a:alpha val="27000"/>
                  </a:schemeClr>
                </a:glow>
              </a:effectLst>
              <a:latin typeface="Lucida Calligraphy" pitchFamily="66" charset="0"/>
            </a:endParaRPr>
          </a:p>
          <a:p>
            <a:r>
              <a:rPr lang="en-US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      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(de </a:t>
            </a:r>
            <a:r>
              <a:rPr lang="es-ES_tradnl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acuerdo a la Torá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)</a:t>
            </a:r>
          </a:p>
          <a:p>
            <a:pPr algn="ctr"/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parte 1 de 2</a:t>
            </a:r>
          </a:p>
        </p:txBody>
      </p:sp>
    </p:spTree>
    <p:extLst>
      <p:ext uri="{BB962C8B-B14F-4D97-AF65-F5344CB8AC3E}">
        <p14:creationId xmlns:p14="http://schemas.microsoft.com/office/powerpoint/2010/main" val="284575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304800"/>
            <a:ext cx="8630410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Cuando comenzó la restauración de la Creación,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tierra era vacía, oscura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y sin forma. </a:t>
            </a: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Génesis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1:2a)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 rot="10800000"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ight Triangle 1"/>
          <p:cNvSpPr/>
          <p:nvPr/>
        </p:nvSpPr>
        <p:spPr>
          <a:xfrm rot="5400000">
            <a:off x="1142999" y="-1142999"/>
            <a:ext cx="6858001" cy="9144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51990" y="4038600"/>
            <a:ext cx="6192010" cy="1631216"/>
          </a:xfrm>
          <a:prstGeom prst="rect">
            <a:avLst/>
          </a:prstGeom>
        </p:spPr>
        <p:txBody>
          <a:bodyPr wrap="square">
            <a:spAutoFit/>
            <a:scene3d>
              <a:camera prst="isometricOffAxis2Lef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“y 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fue la luz.” 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(Génesis 1:3b)</a:t>
            </a:r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152400"/>
            <a:ext cx="5638802" cy="4339650"/>
          </a:xfrm>
          <a:prstGeom prst="rect">
            <a:avLst/>
          </a:prstGeom>
        </p:spPr>
        <p:txBody>
          <a:bodyPr wrap="square"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mientras el espíritu de Yahuah aleteaba sobre la superficie 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 las aguas.”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(Génesis 1:2b)</a:t>
            </a:r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47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610136"/>
            <a:ext cx="8630410" cy="6186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restauración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*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durante la</a:t>
            </a:r>
          </a:p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semana de la Creación empezó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cuando el Creador dijo, </a:t>
            </a:r>
          </a:p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“haya luz.”</a:t>
            </a:r>
          </a:p>
          <a:p>
            <a:pPr algn="ctr"/>
            <a:endParaRPr lang="es-ES_tradnl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¡No comenzó nada con 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oscuridad!</a:t>
            </a:r>
          </a:p>
          <a:p>
            <a:pPr algn="ctr"/>
            <a:endParaRPr lang="es-ES_tradnl" sz="1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2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*Salmos 104:30  </a:t>
            </a:r>
            <a:r>
              <a:rPr lang="es-ES_tradnl" sz="2000" dirty="0">
                <a:solidFill>
                  <a:srgbClr val="002060"/>
                </a:solidFill>
                <a:effectLst>
                  <a:glow rad="304800">
                    <a:schemeClr val="accent5">
                      <a:satMod val="175000"/>
                    </a:schemeClr>
                  </a:glow>
                </a:effectLst>
                <a:latin typeface="Arial Rounded MT Bold" pitchFamily="34" charset="0"/>
              </a:rPr>
              <a:t>Envías tu espíritu,  </a:t>
            </a: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críanse: </a:t>
            </a:r>
          </a:p>
          <a:p>
            <a:pPr algn="ctr">
              <a:lnSpc>
                <a:spcPct val="150000"/>
              </a:lnSpc>
            </a:pPr>
            <a:r>
              <a:rPr lang="es-ES_tradnl" sz="2000" dirty="0">
                <a:solidFill>
                  <a:srgbClr val="002060"/>
                </a:solidFill>
                <a:effectLst>
                  <a:glow rad="304800">
                    <a:schemeClr val="accent5">
                      <a:satMod val="175000"/>
                    </a:schemeClr>
                  </a:glow>
                </a:effectLst>
                <a:latin typeface="Arial Rounded MT Bold" pitchFamily="34" charset="0"/>
              </a:rPr>
              <a:t>y renuevas la haz de la tierra.</a:t>
            </a: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</a:t>
            </a:r>
            <a:r>
              <a:rPr lang="es-ES_tradnl" sz="2000" i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RV1909</a:t>
            </a:r>
          </a:p>
          <a:p>
            <a:pPr algn="ctr"/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49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4528" y="762000"/>
            <a:ext cx="8630410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El primer 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día de la semana </a:t>
            </a:r>
          </a:p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NO pudo comenzar con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oscuridad,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tampoco pudo comenzar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con el anochecer.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5440" y="228600"/>
            <a:ext cx="8630410" cy="63709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“y 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apartó Yahuah la luz de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las tinieblas.”</a:t>
            </a:r>
          </a:p>
          <a:p>
            <a:pPr algn="ctr"/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s-ES_tradnl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endParaRPr lang="es-ES_tradnl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(Génesis 1:4)</a:t>
            </a:r>
          </a:p>
        </p:txBody>
      </p:sp>
      <p:pic>
        <p:nvPicPr>
          <p:cNvPr id="12292" name="Picture 4" descr="C:\Users\Rae\Desktop\darkness to l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6613"/>
            <a:ext cx="4572000" cy="3414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181183"/>
            <a:ext cx="8931272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Llamó Yahuah a la luz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…</a:t>
            </a:r>
          </a:p>
        </p:txBody>
      </p:sp>
      <p:pic>
        <p:nvPicPr>
          <p:cNvPr id="76802" name="Picture 2" descr="C:\Users\Rae\Desktop\YCC Logo cropped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4075" y="1143000"/>
            <a:ext cx="4455925" cy="446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4800" y="3810000"/>
            <a:ext cx="25146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Noche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**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5503" y="1905000"/>
            <a:ext cx="189306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Día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*</a:t>
            </a:r>
          </a:p>
        </p:txBody>
      </p:sp>
      <p:sp>
        <p:nvSpPr>
          <p:cNvPr id="9" name="Rectangle 8"/>
          <p:cNvSpPr/>
          <p:nvPr/>
        </p:nvSpPr>
        <p:spPr>
          <a:xfrm>
            <a:off x="192275" y="2008525"/>
            <a:ext cx="312420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Y a</a:t>
            </a:r>
          </a:p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las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tinieblas**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llamó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5715000"/>
            <a:ext cx="793673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               (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Génesis 1:5a) </a:t>
            </a: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* </a:t>
            </a: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Estas son “definiciones” según el calendario de Yahuah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6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4350844"/>
            <a:ext cx="983156" cy="98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7504" y="228600"/>
            <a:ext cx="893127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Esta fue la primera alianza del primer día de la Creación, llamada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3275" y="1828800"/>
            <a:ext cx="4455925" cy="4464418"/>
            <a:chOff x="3087875" y="1025679"/>
            <a:chExt cx="4455925" cy="4464418"/>
          </a:xfrm>
        </p:grpSpPr>
        <p:pic>
          <p:nvPicPr>
            <p:cNvPr id="76802" name="Picture 2" descr="C:\Users\Rae\Desktop\YCC Logo cropped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7875" y="1025679"/>
              <a:ext cx="4455925" cy="4464418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272055" y="3830239"/>
              <a:ext cx="2087564" cy="7694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s-ES_tradnl" sz="44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glow rad="304800">
                      <a:srgbClr val="002060"/>
                    </a:glow>
                  </a:effectLst>
                  <a:latin typeface="Arial Rounded MT Bold" pitchFamily="34" charset="0"/>
                </a:rPr>
                <a:t>Noche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369303" y="1787679"/>
              <a:ext cx="1893068" cy="76944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s-ES_tradnl" sz="440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Arial Rounded MT Bold" pitchFamily="34" charset="0"/>
                </a:rPr>
                <a:t>Día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257800" y="1428929"/>
            <a:ext cx="3124200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“el concierto con el día y el concierto con la noche.”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03140" y="5920738"/>
            <a:ext cx="387426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(Jeremías 33:20-25)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84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153" y="228600"/>
            <a:ext cx="8931272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  <a:t>Esta es una alianza especial y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54961"/>
                  </a:glow>
                </a:effectLst>
                <a:latin typeface="Arial Rounded MT Bold" pitchFamily="34" charset="0"/>
              </a:rPr>
              <a:t>el comienzo del:</a:t>
            </a:r>
          </a:p>
        </p:txBody>
      </p:sp>
      <p:pic>
        <p:nvPicPr>
          <p:cNvPr id="77826" name="Picture 2" descr="C:\Users\Rae\Desktop\Daisy CCC website\LOGO - Final Sm PPT size  4-30-20\YCC-Cover-Slide-BOQ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989" y="1689725"/>
            <a:ext cx="6197600" cy="464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17</a:t>
            </a:fld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2057399"/>
            <a:ext cx="6553200" cy="45091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4343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H="1">
            <a:off x="-11723" y="0"/>
            <a:ext cx="9144000" cy="6858000"/>
          </a:xfrm>
          <a:prstGeom prst="rtTriangl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Triangle 4"/>
          <p:cNvSpPr/>
          <p:nvPr/>
        </p:nvSpPr>
        <p:spPr>
          <a:xfrm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76200"/>
            <a:ext cx="7391400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Cuando Yahuah separó la luz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de la oscuridad,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llamó la luz “Día”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y entonces …</a:t>
            </a:r>
          </a:p>
          <a:p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dijo que ese “Día”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constituía de la mañana</a:t>
            </a:r>
          </a:p>
          <a:p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y  también la tarde.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90800" y="3886200"/>
            <a:ext cx="6400800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Los crepúsculos de la mañana y de la tarde son “mezclas” de la “luz” y           de la “noche.”  Por eso pertenecen </a:t>
            </a:r>
          </a:p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a la Temporada de “Día.”</a:t>
            </a: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85800" y="6248400"/>
            <a:ext cx="739140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La “</a:t>
            </a: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noche” no contiene “luz” de la Temporada de Día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>
                      <a:lumMod val="85000"/>
                      <a:lumOff val="15000"/>
                    </a:scheme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526433" y="459632"/>
            <a:ext cx="5791200" cy="77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90600" y="1981200"/>
            <a:ext cx="6183550" cy="43396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Cuando Moisés escribió el libro de Génesis, entendía la definición de palabra “día.”</a:t>
            </a:r>
          </a:p>
          <a:p>
            <a:pPr algn="ctr"/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/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En el Génesis, Yahuah declaró que la palabra “día” incluía los crepúsculos de la mañana y de la tarde como periodos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de transición.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19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1800" y="6320135"/>
            <a:ext cx="63246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4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Visite</a:t>
            </a:r>
            <a:r>
              <a:rPr lang="en-US" sz="2400" b="1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:  studythecalendar.com</a:t>
            </a:r>
            <a:endParaRPr lang="en-US" sz="2000" b="1" cap="none" spc="0" dirty="0">
              <a:ln w="1905"/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598" y="381000"/>
            <a:ext cx="40386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b="1" cap="none" spc="0" dirty="0">
                <a:ln w="1905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Print" pitchFamily="2" charset="0"/>
              </a:rPr>
              <a:t>Una enseñanza de</a:t>
            </a:r>
            <a:endParaRPr lang="es-ES_tradnl" sz="2400" b="1" cap="none" spc="0" dirty="0">
              <a:ln w="1905"/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53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02632" y="383433"/>
            <a:ext cx="5638801" cy="77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311773"/>
            <a:ext cx="5994399" cy="3371851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0247" y="3606225"/>
            <a:ext cx="598095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¿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Qué es un “crepúsculo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287308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21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Todos los crepúsculos pertenecen a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Temporada de Día.</a:t>
            </a:r>
          </a:p>
        </p:txBody>
      </p:sp>
      <p:pic>
        <p:nvPicPr>
          <p:cNvPr id="2050" name="Picture 2" descr="C:\Users\Rae\Desktop\twilight flat earth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949" y="1081003"/>
            <a:ext cx="9166949" cy="495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468250" y="4894547"/>
            <a:ext cx="2069356" cy="515653"/>
          </a:xfrm>
          <a:prstGeom prst="roundRect">
            <a:avLst/>
          </a:prstGeom>
          <a:gradFill flip="none" rotWithShape="1">
            <a:gsLst>
              <a:gs pos="54000">
                <a:srgbClr val="FF1A33"/>
              </a:gs>
              <a:gs pos="15000">
                <a:srgbClr val="FF6D1A"/>
              </a:gs>
              <a:gs pos="0">
                <a:srgbClr val="FFC000"/>
              </a:gs>
              <a:gs pos="90000">
                <a:srgbClr val="FF006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b="1" dirty="0">
                <a:latin typeface="Comic Sans MS" pitchFamily="66" charset="0"/>
              </a:rPr>
              <a:t>Crepúsculo </a:t>
            </a:r>
            <a:r>
              <a:rPr lang="en-CA" b="1" dirty="0">
                <a:latin typeface="Comic Sans MS" pitchFamily="66" charset="0"/>
              </a:rPr>
              <a:t>civil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59469" y="5524503"/>
            <a:ext cx="2502680" cy="515653"/>
          </a:xfrm>
          <a:prstGeom prst="roundRect">
            <a:avLst/>
          </a:prstGeom>
          <a:gradFill flip="none" rotWithShape="1">
            <a:gsLst>
              <a:gs pos="19000">
                <a:srgbClr val="7005D4"/>
              </a:gs>
              <a:gs pos="50000">
                <a:srgbClr val="7E21B3"/>
              </a:gs>
              <a:gs pos="77000">
                <a:srgbClr val="852FA2"/>
              </a:gs>
              <a:gs pos="86000">
                <a:srgbClr val="AF1F8D"/>
              </a:gs>
              <a:gs pos="98000">
                <a:srgbClr val="FF0066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b="1" dirty="0">
                <a:latin typeface="Comic Sans MS" pitchFamily="66" charset="0"/>
              </a:rPr>
              <a:t>Crepúsculo náutico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027266" y="6203441"/>
            <a:ext cx="2916334" cy="515653"/>
          </a:xfrm>
          <a:prstGeom prst="roundRect">
            <a:avLst/>
          </a:prstGeom>
          <a:gradFill flip="none" rotWithShape="1">
            <a:gsLst>
              <a:gs pos="12000">
                <a:schemeClr val="tx2">
                  <a:lumMod val="75000"/>
                  <a:lumOff val="25000"/>
                </a:schemeClr>
              </a:gs>
              <a:gs pos="26000">
                <a:srgbClr val="002060"/>
              </a:gs>
              <a:gs pos="18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b="1" dirty="0">
                <a:latin typeface="Comic Sans MS" pitchFamily="66" charset="0"/>
              </a:rPr>
              <a:t>Crepúsculo astronómico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40978" y="1600200"/>
            <a:ext cx="1816782" cy="484877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  <a:t>Temporada de Día</a:t>
            </a:r>
            <a:endParaRPr lang="es-ES_tradnl" sz="20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972268" y="1600200"/>
            <a:ext cx="1971165" cy="50952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1400" b="1" dirty="0">
                <a:latin typeface="Comic Sans MS" pitchFamily="66" charset="0"/>
              </a:rPr>
              <a:t>Temporada de Noche</a:t>
            </a:r>
          </a:p>
        </p:txBody>
      </p:sp>
      <p:sp>
        <p:nvSpPr>
          <p:cNvPr id="19" name="Oval 18"/>
          <p:cNvSpPr/>
          <p:nvPr/>
        </p:nvSpPr>
        <p:spPr>
          <a:xfrm>
            <a:off x="1224791" y="5059490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Oval 19"/>
          <p:cNvSpPr/>
          <p:nvPr/>
        </p:nvSpPr>
        <p:spPr>
          <a:xfrm>
            <a:off x="1617524" y="2461886"/>
            <a:ext cx="216024" cy="20434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Oval 20"/>
          <p:cNvSpPr/>
          <p:nvPr/>
        </p:nvSpPr>
        <p:spPr>
          <a:xfrm>
            <a:off x="1847125" y="2840358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Oval 21"/>
          <p:cNvSpPr/>
          <p:nvPr/>
        </p:nvSpPr>
        <p:spPr>
          <a:xfrm>
            <a:off x="1447800" y="2109727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Oval 22"/>
          <p:cNvSpPr/>
          <p:nvPr/>
        </p:nvSpPr>
        <p:spPr>
          <a:xfrm>
            <a:off x="5865131" y="2400310"/>
            <a:ext cx="216024" cy="18576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Oval 23"/>
          <p:cNvSpPr/>
          <p:nvPr/>
        </p:nvSpPr>
        <p:spPr>
          <a:xfrm>
            <a:off x="5689925" y="2811483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5" name="Oval 24"/>
          <p:cNvSpPr/>
          <p:nvPr/>
        </p:nvSpPr>
        <p:spPr>
          <a:xfrm>
            <a:off x="6099033" y="2085077"/>
            <a:ext cx="216024" cy="185766"/>
          </a:xfrm>
          <a:prstGeom prst="ellipse">
            <a:avLst/>
          </a:prstGeom>
          <a:solidFill>
            <a:srgbClr val="FF00FF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6" name="Oval 25"/>
          <p:cNvSpPr/>
          <p:nvPr/>
        </p:nvSpPr>
        <p:spPr>
          <a:xfrm>
            <a:off x="2016648" y="5689446"/>
            <a:ext cx="216024" cy="18576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7" name="Oval 26"/>
          <p:cNvSpPr/>
          <p:nvPr/>
        </p:nvSpPr>
        <p:spPr>
          <a:xfrm>
            <a:off x="2778114" y="6368384"/>
            <a:ext cx="216024" cy="185766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1" name="Sun 30"/>
          <p:cNvSpPr/>
          <p:nvPr/>
        </p:nvSpPr>
        <p:spPr>
          <a:xfrm>
            <a:off x="8111786" y="3332368"/>
            <a:ext cx="629952" cy="625222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2" name="Oval 31"/>
          <p:cNvSpPr/>
          <p:nvPr/>
        </p:nvSpPr>
        <p:spPr>
          <a:xfrm>
            <a:off x="6869152" y="3741567"/>
            <a:ext cx="504055" cy="432047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002060"/>
            </a:solidFill>
          </a:ln>
          <a:effectLst>
            <a:glow rad="1270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00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4672E9-C605-5740-AE06-6163E00FD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3728"/>
            <a:ext cx="9144000" cy="566560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5793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22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128" y="177225"/>
            <a:ext cx="8873519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El crepúsculo astronómico  empieza el día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31" name="Sun 30"/>
          <p:cNvSpPr/>
          <p:nvPr/>
        </p:nvSpPr>
        <p:spPr>
          <a:xfrm>
            <a:off x="1955355" y="1003006"/>
            <a:ext cx="629952" cy="625222"/>
          </a:xfrm>
          <a:prstGeom prst="sun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  <a:effectLst>
            <a:glow rad="127000">
              <a:srgbClr val="FFFF99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9" name="Rounded Rectangle 28"/>
          <p:cNvSpPr/>
          <p:nvPr/>
        </p:nvSpPr>
        <p:spPr>
          <a:xfrm>
            <a:off x="2449649" y="2041033"/>
            <a:ext cx="1295400" cy="369333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rgbClr val="87414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en-CA" sz="1600" b="1" dirty="0">
                <a:solidFill>
                  <a:srgbClr val="874141"/>
                </a:solidFill>
                <a:latin typeface="Comic Sans MS" pitchFamily="66" charset="0"/>
              </a:rPr>
              <a:t>Horizonte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902204" y="1983899"/>
            <a:ext cx="2269996" cy="498068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1400" b="1" dirty="0">
                <a:latin typeface="Comic Sans MS" pitchFamily="66" charset="0"/>
              </a:rPr>
              <a:t>Antes del Amanecer</a:t>
            </a:r>
          </a:p>
        </p:txBody>
      </p:sp>
      <p:sp>
        <p:nvSpPr>
          <p:cNvPr id="33" name="Rounded Rectangle 32"/>
          <p:cNvSpPr/>
          <p:nvPr/>
        </p:nvSpPr>
        <p:spPr>
          <a:xfrm rot="21194818">
            <a:off x="1237251" y="2716040"/>
            <a:ext cx="2634712" cy="515653"/>
          </a:xfrm>
          <a:prstGeom prst="roundRect">
            <a:avLst/>
          </a:prstGeom>
          <a:gradFill flip="none" rotWithShape="1">
            <a:gsLst>
              <a:gs pos="54000">
                <a:srgbClr val="FF1A33"/>
              </a:gs>
              <a:gs pos="15000">
                <a:srgbClr val="FF6D1A"/>
              </a:gs>
              <a:gs pos="0">
                <a:srgbClr val="FFC000"/>
              </a:gs>
              <a:gs pos="90000">
                <a:srgbClr val="FF0066"/>
              </a:gs>
            </a:gsLst>
            <a:lin ang="54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2200" b="1" dirty="0">
                <a:latin typeface="Comic Sans MS" pitchFamily="66" charset="0"/>
              </a:rPr>
              <a:t>Crepúsculo civil </a:t>
            </a:r>
          </a:p>
        </p:txBody>
      </p:sp>
      <p:sp>
        <p:nvSpPr>
          <p:cNvPr id="34" name="Rounded Rectangle 33"/>
          <p:cNvSpPr/>
          <p:nvPr/>
        </p:nvSpPr>
        <p:spPr>
          <a:xfrm rot="20815589">
            <a:off x="846501" y="3843378"/>
            <a:ext cx="3165408" cy="515653"/>
          </a:xfrm>
          <a:prstGeom prst="roundRect">
            <a:avLst/>
          </a:prstGeom>
          <a:gradFill flip="none" rotWithShape="1">
            <a:gsLst>
              <a:gs pos="19000">
                <a:srgbClr val="7005D4"/>
              </a:gs>
              <a:gs pos="50000">
                <a:srgbClr val="7E21B3"/>
              </a:gs>
              <a:gs pos="77000">
                <a:srgbClr val="852FA2"/>
              </a:gs>
              <a:gs pos="86000">
                <a:srgbClr val="AF1F8D"/>
              </a:gs>
              <a:gs pos="98000">
                <a:srgbClr val="FF0066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2200" b="1" dirty="0">
                <a:latin typeface="Comic Sans MS" pitchFamily="66" charset="0"/>
              </a:rPr>
              <a:t>Crepúsculo náutico </a:t>
            </a:r>
          </a:p>
        </p:txBody>
      </p:sp>
      <p:sp>
        <p:nvSpPr>
          <p:cNvPr id="35" name="Rounded Rectangle 34"/>
          <p:cNvSpPr/>
          <p:nvPr/>
        </p:nvSpPr>
        <p:spPr>
          <a:xfrm rot="20459661">
            <a:off x="773334" y="5039261"/>
            <a:ext cx="3515076" cy="515653"/>
          </a:xfrm>
          <a:prstGeom prst="roundRect">
            <a:avLst/>
          </a:prstGeom>
          <a:gradFill flip="none" rotWithShape="1">
            <a:gsLst>
              <a:gs pos="12000">
                <a:schemeClr val="tx2">
                  <a:lumMod val="75000"/>
                  <a:lumOff val="25000"/>
                </a:schemeClr>
              </a:gs>
              <a:gs pos="26000">
                <a:srgbClr val="002060"/>
              </a:gs>
              <a:gs pos="18000">
                <a:srgbClr val="002060"/>
              </a:gs>
              <a:gs pos="82000">
                <a:srgbClr val="181CC7"/>
              </a:gs>
              <a:gs pos="99000">
                <a:srgbClr val="7005D4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2200" b="1" dirty="0">
                <a:latin typeface="Comic Sans MS" pitchFamily="66" charset="0"/>
              </a:rPr>
              <a:t>Crepúsculo astronómico</a:t>
            </a:r>
          </a:p>
        </p:txBody>
      </p:sp>
      <p:sp>
        <p:nvSpPr>
          <p:cNvPr id="36" name="Rounded Rectangle 35"/>
          <p:cNvSpPr/>
          <p:nvPr/>
        </p:nvSpPr>
        <p:spPr>
          <a:xfrm rot="20347002">
            <a:off x="4661532" y="4434663"/>
            <a:ext cx="3342512" cy="798850"/>
          </a:xfrm>
          <a:prstGeom prst="roundRect">
            <a:avLst/>
          </a:prstGeom>
          <a:solidFill>
            <a:srgbClr val="000D26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2000" b="1" dirty="0">
                <a:latin typeface="Comic Sans MS" pitchFamily="66" charset="0"/>
              </a:rPr>
              <a:t>Temporada de Noche</a:t>
            </a:r>
            <a:br>
              <a:rPr lang="es-ES_tradnl" sz="2000" b="1" dirty="0">
                <a:latin typeface="Comic Sans MS" pitchFamily="66" charset="0"/>
              </a:rPr>
            </a:br>
            <a:r>
              <a:rPr lang="es-ES_tradnl" sz="2000" b="1" dirty="0">
                <a:latin typeface="Comic Sans MS" pitchFamily="66" charset="0"/>
              </a:rPr>
              <a:t>[No hay luz del sol</a:t>
            </a:r>
            <a:r>
              <a:rPr lang="en-CA" sz="2000" b="1" dirty="0">
                <a:latin typeface="Comic Sans MS" pitchFamily="66" charset="0"/>
              </a:rPr>
              <a:t>]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254097" y="1178064"/>
            <a:ext cx="2767580" cy="450164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2000" b="1" dirty="0">
                <a:solidFill>
                  <a:srgbClr val="0070C0"/>
                </a:solidFill>
                <a:latin typeface="Comic Sans MS" pitchFamily="66" charset="0"/>
              </a:rPr>
              <a:t>Temporada de Día</a:t>
            </a:r>
          </a:p>
        </p:txBody>
      </p:sp>
      <p:sp>
        <p:nvSpPr>
          <p:cNvPr id="38" name="Left Bracket 37"/>
          <p:cNvSpPr/>
          <p:nvPr/>
        </p:nvSpPr>
        <p:spPr>
          <a:xfrm>
            <a:off x="103958" y="1160667"/>
            <a:ext cx="432048" cy="5230301"/>
          </a:xfrm>
          <a:prstGeom prst="leftBracket">
            <a:avLst>
              <a:gd name="adj" fmla="val 70062"/>
            </a:avLst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 rot="5400000">
            <a:off x="-1879091" y="3622114"/>
            <a:ext cx="4522788" cy="307406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Temporada</a:t>
            </a:r>
          </a:p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de</a:t>
            </a:r>
          </a:p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Dí</a:t>
            </a:r>
          </a:p>
          <a:p>
            <a:pPr algn="ctr"/>
            <a:r>
              <a:rPr lang="es-ES_tradnl" b="1" dirty="0">
                <a:solidFill>
                  <a:srgbClr val="0070C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40" name="Left Bracket 39"/>
          <p:cNvSpPr/>
          <p:nvPr/>
        </p:nvSpPr>
        <p:spPr>
          <a:xfrm rot="15126474">
            <a:off x="6299749" y="1431803"/>
            <a:ext cx="401604" cy="4882243"/>
          </a:xfrm>
          <a:prstGeom prst="leftBracket">
            <a:avLst>
              <a:gd name="adj" fmla="val 5739"/>
            </a:avLst>
          </a:prstGeom>
          <a:noFill/>
          <a:ln w="76200">
            <a:gradFill flip="none" rotWithShape="1">
              <a:gsLst>
                <a:gs pos="64000">
                  <a:srgbClr val="FF99FF"/>
                </a:gs>
                <a:gs pos="81000">
                  <a:srgbClr val="FFFF99"/>
                </a:gs>
                <a:gs pos="50000">
                  <a:srgbClr val="AEA0FA"/>
                </a:gs>
                <a:gs pos="37000">
                  <a:srgbClr val="3DAAF4"/>
                </a:gs>
                <a:gs pos="22000">
                  <a:srgbClr val="00B0F0"/>
                </a:gs>
                <a:gs pos="4000">
                  <a:srgbClr val="0070C0"/>
                </a:gs>
              </a:gsLst>
              <a:lin ang="16200000" scaled="1"/>
              <a:tileRect/>
            </a:gradFill>
            <a:headEnd type="oval" w="med" len="med"/>
            <a:tailEnd type="oval" w="med" len="med"/>
          </a:ln>
          <a:effectLst>
            <a:glow rad="139700">
              <a:srgbClr val="FF99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  <a:t>                                    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  <a:t>        </a:t>
            </a:r>
            <a:r>
              <a:rPr lang="es-ES_trad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Aharoni" pitchFamily="2" charset="-79"/>
              </a:rPr>
              <a:t>Crepúsculo</a:t>
            </a:r>
            <a:endParaRPr lang="es-ES_tradnl" b="1" dirty="0"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haroni" pitchFamily="2" charset="-79"/>
            </a:endParaRP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6193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D:\Art on Desktop - 1\Bible Characters\moses' torah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5257801"/>
            <a:ext cx="1538356" cy="14143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/>
          <p:cNvSpPr/>
          <p:nvPr/>
        </p:nvSpPr>
        <p:spPr>
          <a:xfrm>
            <a:off x="2367988" y="5928776"/>
            <a:ext cx="3842681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70000"/>
                    </a:srgbClr>
                  </a:glow>
                </a:effectLst>
                <a:latin typeface="Arial Rounded MT Bold" pitchFamily="34" charset="0"/>
              </a:rPr>
              <a:t>¡</a:t>
            </a: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70000"/>
                    </a:srgbClr>
                  </a:glow>
                </a:effectLst>
                <a:latin typeface="Arial Rounded MT Bold" pitchFamily="34" charset="0"/>
              </a:rPr>
              <a:t>Moisés sabía todo esto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70000"/>
                    </a:srgbClr>
                  </a:glow>
                </a:effectLst>
                <a:latin typeface="Arial Rounded MT Bold" pitchFamily="34" charset="0"/>
              </a:rPr>
              <a:t>!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788BB56A-474B-E046-AACB-854A5D9F5755}"/>
              </a:ext>
            </a:extLst>
          </p:cNvPr>
          <p:cNvSpPr/>
          <p:nvPr/>
        </p:nvSpPr>
        <p:spPr>
          <a:xfrm>
            <a:off x="3915215" y="2017774"/>
            <a:ext cx="2269996" cy="464194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1600" b="1" dirty="0">
                <a:latin typeface="Comic Sans MS" pitchFamily="66" charset="0"/>
              </a:rPr>
              <a:t>Antes del amanecer</a:t>
            </a:r>
          </a:p>
        </p:txBody>
      </p:sp>
    </p:spTree>
    <p:extLst>
      <p:ext uri="{BB962C8B-B14F-4D97-AF65-F5344CB8AC3E}">
        <p14:creationId xmlns:p14="http://schemas.microsoft.com/office/powerpoint/2010/main" val="159991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7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7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1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ae\Desktop\torah scroll empty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498241" y="101958"/>
            <a:ext cx="5918918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Rae\Desktop\mtn bkgd in blu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22" y="2133601"/>
            <a:ext cx="6862978" cy="4114800"/>
          </a:xfrm>
          <a:prstGeom prst="roundRect">
            <a:avLst>
              <a:gd name="adj" fmla="val 8719"/>
            </a:avLst>
          </a:prstGeom>
          <a:ln w="57150">
            <a:solidFill>
              <a:srgbClr val="00206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2539425"/>
            <a:ext cx="7010400" cy="32316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Como ya sabemos que los crepúsculos pertenecen a la temporada de día, ¿cuánto tiempo dura un “día?”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</a:b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 </a:t>
            </a:r>
          </a:p>
          <a:p>
            <a:pPr algn="ctr"/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¿12 horas o 24 horas?</a:t>
            </a:r>
          </a:p>
        </p:txBody>
      </p:sp>
    </p:spTree>
    <p:extLst>
      <p:ext uri="{BB962C8B-B14F-4D97-AF65-F5344CB8AC3E}">
        <p14:creationId xmlns:p14="http://schemas.microsoft.com/office/powerpoint/2010/main" val="9757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3159" y="291155"/>
            <a:ext cx="8873519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La palabra “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día/yom” puede confundir a muchas personas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002060"/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De acuerdo a #3117 de “</a:t>
            </a:r>
            <a:r>
              <a:rPr lang="en-CA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Strong’s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002060"/>
                  </a:glow>
                </a:effectLst>
                <a:latin typeface="Arial Rounded MT Bold" pitchFamily="34" charset="0"/>
              </a:rPr>
              <a:t>” hay dos definiciones principales para el “día” en el estudio del Calendario Festivo.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5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25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435" y="762000"/>
            <a:ext cx="3886200" cy="2213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Génesis 1:5a</a:t>
            </a:r>
          </a:p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“y llamó Yahuah a la luz Día 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…”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00" y="2590800"/>
            <a:ext cx="5029200" cy="22134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y a las tinieblas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llamó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 Noche.”</a:t>
            </a:r>
          </a:p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86000"/>
                    </a:srgbClr>
                  </a:glow>
                </a:effectLst>
                <a:latin typeface="Arial Rounded MT Bold" pitchFamily="34" charset="0"/>
              </a:rPr>
              <a:t>(Génesis 1:5b) 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5534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012574" y="5257801"/>
            <a:ext cx="2178425" cy="589280"/>
          </a:xfrm>
          <a:prstGeom prst="round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1600" b="1" dirty="0">
                <a:solidFill>
                  <a:srgbClr val="0070C0"/>
                </a:solidFill>
                <a:latin typeface="Comic Sans MS" pitchFamily="66" charset="0"/>
              </a:rPr>
              <a:t>Temporada de Día con crepúsculos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86400" y="5196880"/>
            <a:ext cx="2275965" cy="589280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h="25400" prst="softRound"/>
            </a:sp3d>
          </a:bodyPr>
          <a:lstStyle/>
          <a:p>
            <a:pPr algn="ctr"/>
            <a:r>
              <a:rPr lang="es-ES_tradnl" sz="1600" b="1" dirty="0">
                <a:latin typeface="Comic Sans MS" pitchFamily="66" charset="0"/>
              </a:rPr>
              <a:t>Temporada de Noche</a:t>
            </a:r>
          </a:p>
        </p:txBody>
      </p:sp>
      <p:sp>
        <p:nvSpPr>
          <p:cNvPr id="8" name="Left Bracket 7"/>
          <p:cNvSpPr/>
          <p:nvPr/>
        </p:nvSpPr>
        <p:spPr>
          <a:xfrm rot="16200000">
            <a:off x="4529734" y="2976595"/>
            <a:ext cx="723274" cy="6125136"/>
          </a:xfrm>
          <a:prstGeom prst="leftBracket">
            <a:avLst>
              <a:gd name="adj" fmla="val 70062"/>
            </a:avLst>
          </a:prstGeom>
          <a:ln w="76200">
            <a:solidFill>
              <a:srgbClr val="00B0F0"/>
            </a:solidFill>
            <a:headEnd type="oval" w="med" len="med"/>
            <a:tailEnd type="oval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rtlCol="0" anchor="ctr">
            <a:sp3d extrusionH="57150">
              <a:bevelT w="38100" h="38100"/>
            </a:sp3d>
          </a:bodyPr>
          <a:lstStyle/>
          <a:p>
            <a:pPr algn="ctr"/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  <a:t>Un </a:t>
            </a:r>
            <a:r>
              <a:rPr lang="es-ES_tradnl" sz="3200" b="1" dirty="0">
                <a:solidFill>
                  <a:schemeClr val="bg1"/>
                </a:solidFill>
                <a:latin typeface="Comic Sans MS" pitchFamily="66" charset="0"/>
              </a:rPr>
              <a:t>Ciclo de 24 Horas</a:t>
            </a:r>
          </a:p>
        </p:txBody>
      </p:sp>
    </p:spTree>
    <p:extLst>
      <p:ext uri="{BB962C8B-B14F-4D97-AF65-F5344CB8AC3E}">
        <p14:creationId xmlns:p14="http://schemas.microsoft.com/office/powerpoint/2010/main" val="387989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e\Desktop\Holy of Holies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657601" cy="4876800"/>
          </a:xfrm>
          <a:prstGeom prst="ellipse">
            <a:avLst/>
          </a:prstGeom>
          <a:ln w="762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5257800" cy="2375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67200" y="381000"/>
            <a:ext cx="4724400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Estas definiciones son importantes para poder entender como encontrar el Día de  Expiaciones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361B00">
                      <a:alpha val="55000"/>
                    </a:srgbClr>
                  </a:glow>
                </a:effectLst>
                <a:latin typeface="Arial Rounded MT Bold" pitchFamily="34" charset="0"/>
              </a:rPr>
              <a:t>.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41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0378522">
            <a:off x="1894195" y="1472628"/>
            <a:ext cx="5731215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¿Si 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empezara el día a la medianoche, o a la puesta de sol, habría dado Moisés las siguientes instrucciones para el Día de Expiaciones en Levítico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23?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375" y="5764305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D:\Art on Desktop - 1\Bible Characters\moses' torah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4114800"/>
            <a:ext cx="2099915" cy="2134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8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0585" y="396180"/>
            <a:ext cx="7179015" cy="58169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El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texto bíblico más importante que se utiliza como apoyo para el comienzo del “día” a la puesta de sol es Levítico 23:32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[c]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.</a:t>
            </a:r>
          </a:p>
          <a:p>
            <a:pPr algn="ctr"/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/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“… de tarde a tarde holgaréis vuestro sábado.”</a:t>
            </a:r>
          </a:p>
          <a:p>
            <a:pPr algn="ctr"/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pPr algn="ctr"/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¿Es el texto realmente diciendo que el “día” comienza con la puesta de sol?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" y="396180"/>
            <a:ext cx="8975385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¡No!  No </a:t>
            </a:r>
            <a:r>
              <a:rPr lang="es-ES_tradnl" sz="3600" dirty="0">
                <a:solidFill>
                  <a:schemeClr val="accent6"/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menciona la puesta de sol! </a:t>
            </a:r>
          </a:p>
          <a:p>
            <a:pPr algn="ctr"/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rgbClr val="361B00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Sin embargo … cuando se “lee en contexto”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está bien claro que ese pensamiento no se puede aplicar a todos los días,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y mucho menos al sábado del séptimo día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29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" y="184826"/>
            <a:ext cx="90678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effectLst>
                  <a:glow rad="228600">
                    <a:schemeClr val="accent5">
                      <a:lumMod val="50000"/>
                      <a:alpha val="85000"/>
                    </a:schemeClr>
                  </a:glow>
                </a:effectLst>
                <a:latin typeface="Lucida Calligraphy" pitchFamily="66" charset="0"/>
              </a:rPr>
              <a:t>¿</a:t>
            </a:r>
            <a:r>
              <a:rPr lang="es-ES_tradnl" sz="4400" b="1" dirty="0">
                <a:solidFill>
                  <a:srgbClr val="FFC000"/>
                </a:solidFill>
                <a:effectLst>
                  <a:glow rad="228600">
                    <a:schemeClr val="accent5">
                      <a:lumMod val="50000"/>
                      <a:alpha val="85000"/>
                    </a:schemeClr>
                  </a:glow>
                </a:effectLst>
                <a:latin typeface="Lucida Calligraphy" pitchFamily="66" charset="0"/>
              </a:rPr>
              <a:t>Cuándo comienza el </a:t>
            </a:r>
            <a:br>
              <a:rPr lang="es-ES_tradnl" sz="4400" b="1" dirty="0">
                <a:solidFill>
                  <a:srgbClr val="FFC000"/>
                </a:solidFill>
                <a:effectLst>
                  <a:glow rad="228600">
                    <a:schemeClr val="accent5">
                      <a:lumMod val="50000"/>
                      <a:alpha val="85000"/>
                    </a:schemeClr>
                  </a:glow>
                </a:effectLst>
                <a:latin typeface="Lucida Calligraphy" pitchFamily="66" charset="0"/>
              </a:rPr>
            </a:br>
            <a:r>
              <a:rPr lang="es-ES_tradnl" sz="4400" b="1" dirty="0">
                <a:solidFill>
                  <a:srgbClr val="FFC000"/>
                </a:solidFill>
                <a:effectLst>
                  <a:glow rad="228600">
                    <a:schemeClr val="accent5">
                      <a:lumMod val="50000"/>
                      <a:alpha val="85000"/>
                    </a:schemeClr>
                  </a:glow>
                </a:effectLst>
                <a:latin typeface="Lucida Calligraphy" pitchFamily="66" charset="0"/>
              </a:rPr>
              <a:t>Día según el</a:t>
            </a:r>
            <a:endParaRPr lang="es-ES_tradnl" sz="3600" b="1" dirty="0">
              <a:solidFill>
                <a:srgbClr val="FFC000"/>
              </a:solidFill>
              <a:effectLst>
                <a:glow rad="228600">
                  <a:schemeClr val="accent5">
                    <a:lumMod val="50000"/>
                    <a:alpha val="85000"/>
                  </a:schemeClr>
                </a:glow>
              </a:effectLst>
              <a:latin typeface="Lucida Calligraphy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8800" y="5029200"/>
            <a:ext cx="9144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>?</a:t>
            </a:r>
            <a:endParaRPr lang="en-US" sz="7200" b="1" dirty="0">
              <a:solidFill>
                <a:srgbClr val="FFC000"/>
              </a:solidFill>
              <a:effectLst/>
              <a:latin typeface="Lucida Calligraphy" pitchFamily="66" charset="0"/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3</a:t>
            </a:fld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446" y="1842125"/>
            <a:ext cx="6700479" cy="4800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8086D43-8BEB-F144-9D78-B5F169CD9FB1}"/>
              </a:ext>
            </a:extLst>
          </p:cNvPr>
          <p:cNvSpPr/>
          <p:nvPr/>
        </p:nvSpPr>
        <p:spPr>
          <a:xfrm>
            <a:off x="5562600" y="4685072"/>
            <a:ext cx="1295400" cy="1956687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_tradnl" sz="1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Kristen ITC" pitchFamily="66" charset="0"/>
                <a:ea typeface="Menlo" panose="020B0609030804020204" pitchFamily="49" charset="0"/>
                <a:cs typeface="Menlo" panose="020B0609030804020204" pitchFamily="49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90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4904" y="152400"/>
            <a:ext cx="717901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Levítico 23:26-32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contienen las instrucciones de Yahuah con respecto al Día de Expiaciones.</a:t>
            </a:r>
          </a:p>
        </p:txBody>
      </p:sp>
      <p:pic>
        <p:nvPicPr>
          <p:cNvPr id="7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8940" y="5867400"/>
            <a:ext cx="1905000" cy="8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1340" y="5782235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6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e\Desktop\Holy of Holies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3657601" cy="4876800"/>
          </a:xfrm>
          <a:prstGeom prst="ellipse">
            <a:avLst/>
          </a:prstGeom>
          <a:ln w="762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5257800" cy="2375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14800" y="-210205"/>
            <a:ext cx="4876800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Si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todos los días comenzara después de la puesta de sol, NO habría necesitado Yahuah decir 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 los israelitas que comenzaran su observación de “expiación”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361B00">
                      <a:alpha val="55000"/>
                    </a:srgbClr>
                  </a:glow>
                </a:effectLst>
                <a:latin typeface="Arial Rounded MT Bold" pitchFamily="34" charset="0"/>
              </a:rPr>
              <a:t> desde la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361B00">
                      <a:alpha val="55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08000">
                    <a:srgbClr val="361B00">
                      <a:alpha val="55000"/>
                    </a:srgbClr>
                  </a:glow>
                </a:effectLst>
                <a:latin typeface="Arial Rounded MT Bold" pitchFamily="34" charset="0"/>
              </a:rPr>
              <a:t>noche anterior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41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2399"/>
            <a:ext cx="883920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¿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Atravesaría el Día de Expiaciones </a:t>
            </a:r>
            <a:b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los dos días del calendario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9 y 10?</a:t>
            </a:r>
          </a:p>
        </p:txBody>
      </p:sp>
      <p:pic>
        <p:nvPicPr>
          <p:cNvPr id="8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3725" y="4720616"/>
            <a:ext cx="1905000" cy="8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6520" y="582706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Rae\Desktop\Priest glorious garment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269125"/>
            <a:ext cx="1621953" cy="2376488"/>
          </a:xfrm>
          <a:prstGeom prst="roundRect">
            <a:avLst>
              <a:gd name="adj" fmla="val 10070"/>
            </a:avLst>
          </a:prstGeom>
          <a:ln>
            <a:noFill/>
          </a:ln>
          <a:effectLst>
            <a:glow rad="355600">
              <a:schemeClr val="accent2">
                <a:lumMod val="60000"/>
                <a:lumOff val="40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81200" y="4272368"/>
            <a:ext cx="1572953" cy="2376488"/>
          </a:xfrm>
          <a:prstGeom prst="roundRect">
            <a:avLst>
              <a:gd name="adj" fmla="val 10070"/>
            </a:avLst>
          </a:prstGeom>
          <a:ln>
            <a:noFill/>
          </a:ln>
          <a:effectLst>
            <a:glow rad="355600">
              <a:schemeClr val="accent2">
                <a:lumMod val="60000"/>
                <a:lumOff val="40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tx1"/>
                </a:solidFill>
              </a:rPr>
              <a:t>32</a:t>
            </a:fld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5791200"/>
            <a:ext cx="1905000" cy="8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33400" y="674631"/>
            <a:ext cx="3733800" cy="2090538"/>
            <a:chOff x="533400" y="674631"/>
            <a:chExt cx="3733800" cy="2090538"/>
          </a:xfrm>
        </p:grpSpPr>
        <p:pic>
          <p:nvPicPr>
            <p:cNvPr id="3074" name="Picture 2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674631"/>
              <a:ext cx="3733800" cy="2090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703790" y="948787"/>
              <a:ext cx="1428596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9</a:t>
              </a:r>
              <a:r>
                <a:rPr lang="en-US" sz="9600" b="1" baseline="3000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o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Bright" pitchFamily="18" charset="0"/>
              </a:endParaRPr>
            </a:p>
          </p:txBody>
        </p:sp>
      </p:grpSp>
      <p:pic>
        <p:nvPicPr>
          <p:cNvPr id="3075" name="Picture 3" descr="C:\Users\Rae\Desktop\day &amp; night 1200 flip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674629"/>
            <a:ext cx="3733800" cy="2090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525" y="2971800"/>
            <a:ext cx="8839200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Entre el día 9 y el día 10, hay 48 horas.  ¿Qué combinación de las  24 horas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pertenece al Día de Expiaciones?</a:t>
            </a:r>
            <a:endParaRPr lang="es-ES_tradnl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0624" y="5772912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33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62600" y="1097340"/>
            <a:ext cx="2209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rgbClr val="0070C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rgbClr val="0070C0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Calligraphy" pitchFamily="66" charset="0"/>
              </a:rPr>
              <a:t>o</a:t>
            </a:r>
            <a:endParaRPr lang="en-US" sz="9600" b="1" dirty="0">
              <a:ln w="11430">
                <a:solidFill>
                  <a:srgbClr val="0070C0"/>
                </a:solidFill>
              </a:ln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Lucida Brigh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5791200"/>
            <a:ext cx="1905000" cy="8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876800" y="674629"/>
            <a:ext cx="3733800" cy="2090540"/>
            <a:chOff x="4876800" y="674629"/>
            <a:chExt cx="3733800" cy="2090540"/>
          </a:xfrm>
        </p:grpSpPr>
        <p:pic>
          <p:nvPicPr>
            <p:cNvPr id="3075" name="Picture 3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674629"/>
              <a:ext cx="3733800" cy="20905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604704" y="966621"/>
              <a:ext cx="2015296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Lucida Calligraphy" pitchFamily="66" charset="0"/>
                </a:rPr>
                <a:t>10</a:t>
              </a:r>
              <a:r>
                <a:rPr lang="en-US" sz="9600" b="1" baseline="30000" dirty="0">
                  <a:ln w="11430"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Lucida Calligraphy" pitchFamily="66" charset="0"/>
                </a:rPr>
                <a:t>o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Bright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52400" y="229136"/>
            <a:ext cx="4419600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Lev. 23: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27:  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Empero a los diez de este mes séptimo será el día de las expiaciones …</a:t>
            </a:r>
          </a:p>
          <a:p>
            <a:pPr algn="ctr"/>
            <a:endParaRPr lang="es-ES_tradnl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2">
                    <a:lumMod val="50000"/>
                    <a:alpha val="64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versículo 32a   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2">
                      <a:lumMod val="50000"/>
                      <a:alpha val="64000"/>
                    </a:schemeClr>
                  </a:glow>
                </a:effectLst>
                <a:latin typeface="Arial Rounded MT Bold" pitchFamily="34" charset="0"/>
              </a:rPr>
              <a:t>tendréis santa convocación …”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1340" y="577327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6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05399" y="156559"/>
            <a:ext cx="3853805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versículo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32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[b]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y 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afligiréis vuestras almas,”</a:t>
            </a:r>
          </a:p>
          <a:p>
            <a:pPr algn="ctr"/>
            <a:endParaRPr lang="es-ES_tradnl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[¿comenzando cuando?]</a:t>
            </a:r>
          </a:p>
        </p:txBody>
      </p:sp>
      <p:pic>
        <p:nvPicPr>
          <p:cNvPr id="8" name="Picture 4" descr="C:\Users\Rae\Desktop\Yom Kippur bann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247" y="5638800"/>
            <a:ext cx="1905000" cy="8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305" y="577327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" y="3352800"/>
            <a:ext cx="403860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versículo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32 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[c]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 </a:t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“…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comenzando a los nueve del mes en la tarde …”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3400" y="674631"/>
            <a:ext cx="3733800" cy="2090538"/>
            <a:chOff x="533400" y="674631"/>
            <a:chExt cx="3733800" cy="2090538"/>
          </a:xfrm>
        </p:grpSpPr>
        <p:pic>
          <p:nvPicPr>
            <p:cNvPr id="12" name="Picture 2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674631"/>
              <a:ext cx="3733800" cy="2090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1703790" y="948787"/>
              <a:ext cx="1428596" cy="156966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9</a:t>
              </a:r>
              <a:r>
                <a:rPr lang="en-US" sz="9600" b="1" baseline="3000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o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Bright" pitchFamily="18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wilderness tabernacles at night edit 2nd h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208" y="0"/>
            <a:ext cx="5691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wilderness tabernacles at night edit 1st hal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1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Wilderness tabernacles &amp; Sinai edit cen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63880"/>
            <a:ext cx="2848948" cy="5943600"/>
          </a:xfrm>
          <a:prstGeom prst="rect">
            <a:avLst/>
          </a:prstGeom>
          <a:noFill/>
          <a:effectLst>
            <a:glow rad="1295400">
              <a:schemeClr val="tx2">
                <a:lumMod val="20000"/>
                <a:lumOff val="80000"/>
                <a:alpha val="56000"/>
              </a:schemeClr>
            </a:glow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05741" y="370015"/>
            <a:ext cx="2514600" cy="1640336"/>
            <a:chOff x="46877" y="-473679"/>
            <a:chExt cx="3733800" cy="2218146"/>
          </a:xfrm>
        </p:grpSpPr>
        <p:pic>
          <p:nvPicPr>
            <p:cNvPr id="11" name="Picture 2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7" y="-473679"/>
              <a:ext cx="3733800" cy="2090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853151" y="-378107"/>
              <a:ext cx="2121249" cy="21225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9</a:t>
              </a:r>
              <a:r>
                <a:rPr lang="en-US" sz="9600" b="1" baseline="3000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o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Bright" pitchFamily="18" charset="0"/>
              </a:endParaRPr>
            </a:p>
          </p:txBody>
        </p:sp>
      </p:grpSp>
      <p:pic>
        <p:nvPicPr>
          <p:cNvPr id="15" name="Picture 3" descr="C:\Users\Rae\Desktop\day &amp; night 1200 flip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1298" y="228600"/>
            <a:ext cx="3925492" cy="2413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29200" y="650461"/>
            <a:ext cx="2438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o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52444" y="3048000"/>
            <a:ext cx="27432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versículo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32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[d]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</a:t>
            </a:r>
            <a:b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“… a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tarde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…”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258" y="3034605"/>
            <a:ext cx="3621741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versículo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32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[c]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“…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de tarde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…”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5742" y="2107376"/>
            <a:ext cx="251460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¿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Afligirse cuánto tiempo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9600" y="5410200"/>
            <a:ext cx="76200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Afligirse” dura </a:t>
            </a:r>
          </a:p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24 horas completas - la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“tarde” del 9 hasta la “tarde” del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10.</a:t>
            </a:r>
          </a:p>
        </p:txBody>
      </p:sp>
      <p:sp>
        <p:nvSpPr>
          <p:cNvPr id="2" name="Striped Right Arrow 1"/>
          <p:cNvSpPr/>
          <p:nvPr/>
        </p:nvSpPr>
        <p:spPr>
          <a:xfrm>
            <a:off x="2641684" y="5029200"/>
            <a:ext cx="3505200" cy="381000"/>
          </a:xfrm>
          <a:prstGeom prst="stripedRightArrow">
            <a:avLst>
              <a:gd name="adj1" fmla="val 59600"/>
              <a:gd name="adj2" fmla="val 122000"/>
            </a:avLst>
          </a:prstGeom>
          <a:gradFill flip="none" rotWithShape="1">
            <a:gsLst>
              <a:gs pos="74000">
                <a:schemeClr val="accent2"/>
              </a:gs>
              <a:gs pos="14000">
                <a:srgbClr val="361B00"/>
              </a:gs>
              <a:gs pos="56000">
                <a:srgbClr val="0070C0"/>
              </a:gs>
              <a:gs pos="48000">
                <a:srgbClr val="0070C0"/>
              </a:gs>
              <a:gs pos="26000">
                <a:srgbClr val="FF7A00"/>
              </a:gs>
              <a:gs pos="40000">
                <a:srgbClr val="FFDF00"/>
              </a:gs>
              <a:gs pos="83000">
                <a:srgbClr val="4D0808"/>
              </a:gs>
            </a:gsLst>
            <a:lin ang="10800000" scaled="1"/>
            <a:tileRect/>
          </a:gradFill>
          <a:ln w="63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/>
      <p:bldP spid="18" grpId="0"/>
      <p:bldP spid="20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wilderness tabernacles at night edit 2nd h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208" y="0"/>
            <a:ext cx="5691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wilderness tabernacles at night edit 1st hal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1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Wilderness tabernacles &amp; Sinai edit cen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7416" y="159094"/>
            <a:ext cx="2848948" cy="5943600"/>
          </a:xfrm>
          <a:prstGeom prst="rect">
            <a:avLst/>
          </a:prstGeom>
          <a:noFill/>
          <a:effectLst>
            <a:glow rad="1295400">
              <a:schemeClr val="tx2">
                <a:lumMod val="20000"/>
                <a:lumOff val="80000"/>
                <a:alpha val="56000"/>
              </a:schemeClr>
            </a:glow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33400" y="370015"/>
            <a:ext cx="2514600" cy="1640336"/>
            <a:chOff x="533399" y="-473679"/>
            <a:chExt cx="3733800" cy="2218146"/>
          </a:xfrm>
        </p:grpSpPr>
        <p:pic>
          <p:nvPicPr>
            <p:cNvPr id="11" name="Picture 2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99" y="-473679"/>
              <a:ext cx="3733800" cy="2090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418878" y="-378107"/>
              <a:ext cx="2121249" cy="21225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9</a:t>
              </a:r>
              <a:r>
                <a:rPr lang="en-US" sz="9600" b="1" baseline="3000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o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Bright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85800" y="3081516"/>
            <a:ext cx="2667000" cy="12618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versículo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32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[c/d]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“… de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tarde a tarde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…”</a:t>
            </a:r>
          </a:p>
        </p:txBody>
      </p:sp>
      <p:pic>
        <p:nvPicPr>
          <p:cNvPr id="15" name="Picture 3" descr="C:\Users\Rae\Desktop\day &amp; night 1200 flip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1298" y="228600"/>
            <a:ext cx="3925492" cy="2413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29200" y="650461"/>
            <a:ext cx="2438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o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43400" y="2697300"/>
            <a:ext cx="426720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s-ES_tradnl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versículo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32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[e]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“…   </a:t>
            </a:r>
            <a:r>
              <a:rPr lang="es-ES_tradnl" sz="28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holgaréis </a:t>
            </a:r>
            <a:br>
              <a:rPr lang="es-ES_tradnl" sz="28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u="sng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vuestro sábado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.”</a:t>
            </a:r>
            <a:endParaRPr lang="es-ES_tradnl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43000" y="4917421"/>
            <a:ext cx="632460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¿De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qué se refiere con la palabra “holgazanería”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o aflicción?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5742" y="2107376"/>
            <a:ext cx="337565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¿A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qué se refiere la  aflicción?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37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8" name="Picture 2" descr="C:\Users\Rae\Desktop\YCC Logo sm siz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wilderness tabernacles at night edit 2nd h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208" y="0"/>
            <a:ext cx="5691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wilderness tabernacles at night edit 1st hal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1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Wilderness tabernacles &amp; Sinai edit cen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63880"/>
            <a:ext cx="2848948" cy="5943600"/>
          </a:xfrm>
          <a:prstGeom prst="rect">
            <a:avLst/>
          </a:prstGeom>
          <a:noFill/>
          <a:effectLst>
            <a:glow rad="1295400">
              <a:schemeClr val="tx2">
                <a:lumMod val="20000"/>
                <a:lumOff val="80000"/>
                <a:alpha val="56000"/>
              </a:schemeClr>
            </a:glow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33400" y="370015"/>
            <a:ext cx="2514600" cy="1640336"/>
            <a:chOff x="533399" y="-473679"/>
            <a:chExt cx="3733800" cy="2218146"/>
          </a:xfrm>
        </p:grpSpPr>
        <p:pic>
          <p:nvPicPr>
            <p:cNvPr id="11" name="Picture 2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99" y="-473679"/>
              <a:ext cx="3733800" cy="2090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339675" y="-378107"/>
              <a:ext cx="2121249" cy="21225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9</a:t>
              </a:r>
              <a:r>
                <a:rPr lang="en-US" sz="9600" b="1" baseline="3000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o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Bright" pitchFamily="18" charset="0"/>
              </a:endParaRPr>
            </a:p>
          </p:txBody>
        </p:sp>
      </p:grpSp>
      <p:pic>
        <p:nvPicPr>
          <p:cNvPr id="15" name="Picture 3" descr="C:\Users\Rae\Desktop\day &amp; night 1200 flip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1298" y="228600"/>
            <a:ext cx="3925492" cy="2413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29200" y="650461"/>
            <a:ext cx="2438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o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65156" y="2843182"/>
            <a:ext cx="41148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Una parte de  la  “aflicción”  es una de quietud y descanso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.</a:t>
            </a:r>
            <a:endParaRPr lang="en-US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600" y="5334000"/>
            <a:ext cx="6629400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Por 24 horas de la </a:t>
            </a:r>
            <a:r>
              <a:rPr lang="es-ES_tradnl" sz="2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“tarde del día 9 hasta la tarde del 10”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esta </a:t>
            </a:r>
            <a:r>
              <a:rPr lang="es-ES_tradnl" sz="2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“aflicción” </a:t>
            </a:r>
            <a:r>
              <a:rPr lang="es-ES_tradnl" sz="2800" dirty="0">
                <a:solidFill>
                  <a:schemeClr val="bg1"/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se llama </a:t>
            </a:r>
            <a:r>
              <a:rPr lang="es-ES_tradnl" sz="28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“holgazanería</a:t>
            </a:r>
            <a:r>
              <a:rPr lang="es-ES_tradnl" sz="2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.”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" y="2090172"/>
            <a:ext cx="3581400" cy="289310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 “Strong’s” define “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holgazanería” como el #7673:</a:t>
            </a:r>
          </a:p>
          <a:p>
            <a:pPr algn="ctr"/>
            <a:endParaRPr lang="es-ES_tradnl" sz="1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pPr algn="ctr">
              <a:buSzPct val="65000"/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reposar; </a:t>
            </a:r>
          </a:p>
          <a:p>
            <a:pPr algn="ctr">
              <a:buSzPct val="65000"/>
            </a:pP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desistir de    esforzarse;             pereza.</a:t>
            </a:r>
            <a:endParaRPr lang="es-ES_tradnl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38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C:\Users\Rae\Desktop\YCC Logo sm size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wilderness tabernacles at night edit 2nd ha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2208" y="0"/>
            <a:ext cx="5691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Rae\Desktop\wilderness tabernacles at night edit 1st hal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1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ae\Desktop\Wilderness tabernacles &amp; Sinai edit cen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63880"/>
            <a:ext cx="2848948" cy="5943600"/>
          </a:xfrm>
          <a:prstGeom prst="rect">
            <a:avLst/>
          </a:prstGeom>
          <a:noFill/>
          <a:effectLst>
            <a:glow rad="1295400">
              <a:schemeClr val="tx2">
                <a:lumMod val="20000"/>
                <a:lumOff val="80000"/>
                <a:alpha val="56000"/>
              </a:schemeClr>
            </a:glow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57200" y="370015"/>
            <a:ext cx="2514600" cy="1640336"/>
            <a:chOff x="420254" y="-473679"/>
            <a:chExt cx="3733800" cy="2218146"/>
          </a:xfrm>
        </p:grpSpPr>
        <p:pic>
          <p:nvPicPr>
            <p:cNvPr id="11" name="Picture 2" descr="C:\Users\Rae\Desktop\day &amp; night 1200 flip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254" y="-473679"/>
              <a:ext cx="3733800" cy="20905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226530" y="-378107"/>
              <a:ext cx="2121249" cy="212257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 prst="softRound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9</a:t>
              </a:r>
              <a:r>
                <a:rPr lang="en-US" sz="9600" b="1" baseline="30000" dirty="0">
                  <a:ln w="1143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Lucida Calligraphy" pitchFamily="66" charset="0"/>
                </a:rPr>
                <a:t>o</a:t>
              </a:r>
              <a:endPara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Bright" pitchFamily="18" charset="0"/>
              </a:endParaRPr>
            </a:p>
          </p:txBody>
        </p:sp>
      </p:grpSp>
      <p:pic>
        <p:nvPicPr>
          <p:cNvPr id="15" name="Picture 3" descr="C:\Users\Rae\Desktop\day &amp; night 1200 flip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1298" y="228600"/>
            <a:ext cx="3925492" cy="2413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029200" y="650461"/>
            <a:ext cx="24384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o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4078" y="3011998"/>
            <a:ext cx="8478330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¡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El contexto del versículo 32 está relacionado con el mandato de YAH sobre </a:t>
            </a:r>
            <a:r>
              <a:rPr lang="es-ES_tradnl" sz="2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“holgazanería”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para el Día de  Expiaciones, no de cuando comienza cualquier  sábado incluyendo                           !  </a:t>
            </a:r>
          </a:p>
          <a:p>
            <a:endParaRPr lang="es-ES_tradnl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¡Para todos los efectos, las primeras 12 horas de  </a:t>
            </a:r>
            <a:r>
              <a:rPr lang="es-ES_tradnl" sz="2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“holgazanería/aflicción”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tienen la intención de prepararnos para   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                    !</a:t>
            </a:r>
            <a:endParaRPr lang="es-ES_tradnl" sz="2800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14" name="Picture 4" descr="C:\Users\Rae\Desktop\Yom Kippur banner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101" y="4028066"/>
            <a:ext cx="1905000" cy="86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Rae\Desktop\Yom Kippur banner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799" y="5653980"/>
            <a:ext cx="2142866" cy="769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39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C:\Users\Rae\Desktop\YCC Logo sm size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6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228600"/>
            <a:ext cx="8763000" cy="634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sz="44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20700">
                  <a:schemeClr val="accent2">
                    <a:alpha val="27000"/>
                  </a:schemeClr>
                </a:glow>
              </a:effectLst>
              <a:latin typeface="Lucida Calligraphy" pitchFamily="66" charset="0"/>
            </a:endParaRPr>
          </a:p>
          <a:p>
            <a:pPr algn="ctr"/>
            <a:r>
              <a:rPr lang="en-US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¿</a:t>
            </a:r>
            <a:r>
              <a:rPr lang="es-ES_tradnl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Cuándo comienza el </a:t>
            </a:r>
          </a:p>
          <a:p>
            <a:pPr algn="ctr"/>
            <a:r>
              <a:rPr lang="es-ES_tradnl" sz="4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Día?</a:t>
            </a:r>
            <a: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s-ES_tradnl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r>
              <a:rPr lang="es-ES_tradnl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/>
            </a:r>
            <a:br>
              <a:rPr lang="es-ES_tradnl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</a:br>
            <a:endParaRPr lang="es-ES_tradnl" sz="32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520700">
                  <a:schemeClr val="accent2">
                    <a:alpha val="27000"/>
                  </a:schemeClr>
                </a:glow>
              </a:effectLst>
              <a:latin typeface="Lucida Calligraphy" pitchFamily="66" charset="0"/>
            </a:endParaRPr>
          </a:p>
          <a:p>
            <a:r>
              <a:rPr lang="es-ES_tradnl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        </a:t>
            </a:r>
          </a:p>
          <a:p>
            <a:r>
              <a:rPr lang="es-ES_tradnl" sz="5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            </a:t>
            </a:r>
            <a:r>
              <a:rPr lang="es-ES_tradnl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520700">
                    <a:schemeClr val="accent2">
                      <a:alpha val="27000"/>
                    </a:schemeClr>
                  </a:glow>
                </a:effectLst>
                <a:latin typeface="Lucida Calligraphy" pitchFamily="66" charset="0"/>
              </a:rPr>
              <a:t>(según usted)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3200400"/>
            <a:ext cx="8575028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Comparemos la situación opuesta cuando el día comienza con la puesta de sol.  </a:t>
            </a:r>
            <a:r>
              <a:rPr lang="es-ES_tradnl" sz="4000" dirty="0">
                <a:solidFill>
                  <a:srgbClr val="FFC000"/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¿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Aplicaría a:</a:t>
            </a:r>
          </a:p>
        </p:txBody>
      </p:sp>
      <p:pic>
        <p:nvPicPr>
          <p:cNvPr id="7" name="Picture 4" descr="C:\Users\Rae\Desktop\Yom Kippur bann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5141478"/>
            <a:ext cx="3124200" cy="1411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748" y="674631"/>
            <a:ext cx="3733103" cy="2090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03790" y="948787"/>
            <a:ext cx="14285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Calligraphy" pitchFamily="66" charset="0"/>
              </a:rPr>
              <a:t>9</a:t>
            </a:r>
            <a:r>
              <a:rPr lang="en-US" sz="9600" b="1" baseline="30000" dirty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Calligraphy" pitchFamily="66" charset="0"/>
              </a:rPr>
              <a:t>o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Lucida Bright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77146" y="674629"/>
            <a:ext cx="3733107" cy="2090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44033" y="1097340"/>
            <a:ext cx="20152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o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40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838264" y="5335250"/>
            <a:ext cx="91440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effectLst/>
                <a:latin typeface="Lucida Calligraphy" pitchFamily="66" charset="0"/>
              </a:rPr>
              <a:t>?</a:t>
            </a:r>
            <a:endParaRPr lang="en-US" sz="7200" b="1" dirty="0">
              <a:solidFill>
                <a:srgbClr val="FFC000"/>
              </a:solidFill>
              <a:effectLst/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01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01971"/>
            <a:ext cx="9184628" cy="24314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Si el 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día comenzaría a la puesta de sol, Yah le hubiera dicho a Moisés solo que:</a:t>
            </a:r>
          </a:p>
          <a:p>
            <a:pPr algn="ctr"/>
            <a:r>
              <a:rPr lang="es-ES_tradnl" sz="4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“El Día de Expiaciones es </a:t>
            </a:r>
            <a:br>
              <a:rPr lang="es-ES_tradnl" sz="4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el décimo día del mes siete.”</a:t>
            </a:r>
          </a:p>
        </p:txBody>
      </p:sp>
      <p:pic>
        <p:nvPicPr>
          <p:cNvPr id="7" name="Picture 4" descr="C:\Users\Rae\Desktop\Yom Kippur bann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5192304"/>
            <a:ext cx="2843086" cy="1284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93700">
              <a:schemeClr val="accent2">
                <a:lumMod val="40000"/>
                <a:lumOff val="60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3748" y="304802"/>
            <a:ext cx="3733103" cy="2090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03790" y="578958"/>
            <a:ext cx="14285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Calligraphy" pitchFamily="66" charset="0"/>
              </a:rPr>
              <a:t>9</a:t>
            </a:r>
            <a:r>
              <a:rPr lang="en-US" sz="9600" b="1" baseline="30000" dirty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Lucida Calligraphy" pitchFamily="66" charset="0"/>
              </a:rPr>
              <a:t>o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Lucida Bright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77146" y="304800"/>
            <a:ext cx="3733107" cy="2090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23861" y="734440"/>
            <a:ext cx="20152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10</a:t>
            </a:r>
            <a:r>
              <a:rPr lang="en-US" sz="9600" b="1" baseline="30000" dirty="0">
                <a:ln w="1143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o</a:t>
            </a:r>
            <a:endParaRPr lang="en-US" sz="96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pic>
        <p:nvPicPr>
          <p:cNvPr id="1026" name="Picture 2" descr="D:\Art on Desktop - 1\Bible Characters\moses' torah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5008184"/>
            <a:ext cx="1752600" cy="18049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51212" y="5464755"/>
            <a:ext cx="2263588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Moisés no dijo nada al respecto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!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41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5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3581400"/>
            <a:ext cx="388620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El día comienza con la primera luz</a:t>
            </a:r>
            <a:r>
              <a:rPr lang="en-US" sz="40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90274" y="2590800"/>
            <a:ext cx="3796553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¿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Revelará esta información cuando se termina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“el día de 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24 horas”?</a:t>
            </a:r>
            <a:endParaRPr lang="es-ES_tradnl" sz="3600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42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9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2431310"/>
            <a:ext cx="3886200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La </a:t>
            </a:r>
            <a:r>
              <a:rPr lang="es-ES_tradnl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base de la semana de la Creación se demuestra en Levítico 23:32 </a:t>
            </a:r>
            <a:br>
              <a:rPr lang="es-ES_tradnl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así:</a:t>
            </a:r>
          </a:p>
        </p:txBody>
      </p:sp>
      <p:sp>
        <p:nvSpPr>
          <p:cNvPr id="7" name="Rectangle 6"/>
          <p:cNvSpPr/>
          <p:nvPr/>
        </p:nvSpPr>
        <p:spPr>
          <a:xfrm>
            <a:off x="4537217" y="228600"/>
            <a:ext cx="4572000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El noveno día del mes a la “tarde” es una continuación del día nueve incluyendo la mezcla del crepúsculo del atardecer hasta la temporada de noche, terminando con el crepúsculo del  amanecer [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boqer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].</a:t>
            </a:r>
          </a:p>
          <a:p>
            <a:pPr algn="ctr"/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07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14132" y="2193936"/>
            <a:ext cx="109998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500" b="1" dirty="0">
                <a:ln w="1143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Calligraphy" pitchFamily="66" charset="0"/>
              </a:rPr>
              <a:t>9</a:t>
            </a:r>
            <a:endParaRPr lang="en-US" sz="11500" b="1" dirty="0">
              <a:ln w="11430">
                <a:solidFill>
                  <a:schemeClr val="accent5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Bright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2076" y="457200"/>
            <a:ext cx="3899524" cy="507831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Tampoco comienza cualquier otro día con el atardecer/</a:t>
            </a:r>
          </a:p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anochecer, incluyendo el sábado del séptimo día.</a:t>
            </a:r>
            <a:endParaRPr lang="es-ES_tradnl" sz="3600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225" y="301110"/>
            <a:ext cx="3917575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El atardecer/</a:t>
            </a:r>
          </a:p>
          <a:p>
            <a:pPr algn="ctr"/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70000"/>
                    </a:schemeClr>
                  </a:glow>
                </a:effectLst>
                <a:latin typeface="Arial Rounded MT Bold" pitchFamily="34" charset="0"/>
              </a:rPr>
              <a:t>anochecer no es el comienzo del día </a:t>
            </a:r>
            <a:endParaRPr lang="es-ES_tradnl" sz="3600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228600">
                  <a:schemeClr val="tx1">
                    <a:alpha val="70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44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54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4467761"/>
            <a:ext cx="7968605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¡“El sol 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para dominase en </a:t>
            </a:r>
            <a:b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el día”!</a:t>
            </a:r>
          </a:p>
          <a:p>
            <a:pPr algn="ctr"/>
            <a:endParaRPr lang="es-ES_tradnl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(Salmos 136:8)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5684" y="5739684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3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flipH="1">
            <a:off x="0" y="0"/>
            <a:ext cx="9144000" cy="6858000"/>
          </a:xfrm>
          <a:prstGeom prst="rtTriangle">
            <a:avLst/>
          </a:prstGeom>
          <a:blipFill dpi="0" rotWithShape="1">
            <a:blip r:embed="rId2">
              <a:alphaModFix amt="6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Triangle 4"/>
          <p:cNvSpPr/>
          <p:nvPr/>
        </p:nvSpPr>
        <p:spPr>
          <a:xfrm flipV="1">
            <a:off x="0" y="0"/>
            <a:ext cx="9144000" cy="6858000"/>
          </a:xfrm>
          <a:prstGeom prst="rt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228600"/>
            <a:ext cx="544830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Cada día de 24 horas comienza con la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llegada de luz y… 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7600" y="1639193"/>
            <a:ext cx="5334000" cy="38472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… el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componente de la temporada de día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[de las 24 horas]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se termina cuando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no hay suficiente luz para que domine el sol sobre esa porción </a:t>
            </a:r>
            <a:r>
              <a:rPr lang="es-ES_tradnl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[así que termina el anochecer y salen las estrellas</a:t>
            </a:r>
            <a:r>
              <a:rPr lang="en-US" sz="2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rgbClr val="361B00"/>
                  </a:glow>
                </a:effectLst>
                <a:latin typeface="Arial Rounded MT Bold" pitchFamily="34" charset="0"/>
              </a:rPr>
              <a:t>].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46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2715" y="581361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1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3276600"/>
            <a:ext cx="3810000" cy="32624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Siglos después nuestro Salvador preguntó,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“No tiene el día  doce horas?” 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endParaRPr lang="es-ES_tradnl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(Juan 11:9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)</a:t>
            </a:r>
            <a:endParaRPr lang="es-ES_tradnl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609600"/>
            <a:ext cx="3657600" cy="60016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Nadie discutió con Él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(porque el contexto de ese versículo no se trata de cuando comienza el día).</a:t>
            </a:r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Casi todo el mundo sabía que el día comenzaba con la llegada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de la luz.</a:t>
            </a: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 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1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7640" y="76200"/>
            <a:ext cx="448056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Las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horas del “día”  (claridad) se dividieron entre doce partes como se muestra en el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reloj de sol.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4110097"/>
            <a:ext cx="792480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Las horas eran más largas en el verano, y más cortas en el invierno,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pero cada “día” tenía 12 horas, o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“12 divisiones” de luz.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442" y="5765442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49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29375" y="152400"/>
            <a:ext cx="6009049" cy="6019800"/>
          </a:xfrm>
          <a:prstGeom prst="rect">
            <a:avLst/>
          </a:prstGeom>
          <a:noFill/>
          <a:effectLst>
            <a:glow rad="16764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2389525"/>
            <a:ext cx="7772400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Lucifer,</a:t>
            </a:r>
            <a:r>
              <a:rPr lang="en-US" sz="4000" baseline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el </a:t>
            </a:r>
            <a:r>
              <a:rPr lang="es-CO" sz="4000" baseline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enemigo</a:t>
            </a:r>
            <a:r>
              <a:rPr lang="en-US" sz="4000" baseline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de Yahuah, </a:t>
            </a:r>
            <a:r>
              <a:rPr lang="es-ES_tradnl" sz="4000" baseline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usurpó la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adoración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que 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pertenencia al </a:t>
            </a:r>
            <a:r>
              <a:rPr lang="es-ES_tradnl" sz="4000" baseline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Creador cuando cambió el calendario utilizado 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para encontrar los estatutos de </a:t>
            </a:r>
            <a:r>
              <a:rPr lang="es-ES_tradnl" sz="4000" baseline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Yahuah.</a:t>
            </a:r>
            <a:endParaRPr lang="es-ES_tradnl" sz="4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65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53001" y="187583"/>
            <a:ext cx="3975724" cy="31700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evangelio de la crucifixión, sepultura y la resurrección </a:t>
            </a:r>
            <a:b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de Yahusha? 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0925" y="152400"/>
            <a:ext cx="5410200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¿</a:t>
            </a:r>
            <a:r>
              <a:rPr lang="es-ES_tradnl" sz="5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Qué </a:t>
            </a:r>
            <a:r>
              <a:rPr lang="en-US" sz="5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del:</a:t>
            </a:r>
            <a:endParaRPr lang="en-US" sz="5800" b="1" cap="none" spc="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4494074"/>
            <a:ext cx="5943600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¿Hay 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respaldo para el comienzo del día al amanecer (primera luz)?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6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3001" y="187583"/>
            <a:ext cx="3975724" cy="60631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“Y a 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la víspera de sábado, que amanece para el primer día de la semana, vino María  Magdalena, y la otra María a ver el sepulcro.”</a:t>
            </a:r>
          </a:p>
          <a:p>
            <a:pPr algn="ctr"/>
            <a:endParaRPr lang="es-ES_tradnl" sz="1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(Mateo 28:1)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/>
            </a:r>
            <a:b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RV1909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1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3001" y="187583"/>
            <a:ext cx="3975724" cy="50167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El primer 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día de la semana no comenzó hasta que la primera luz de día alumbraba el cielo del este.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442" y="576544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457200"/>
            <a:ext cx="4114800" cy="51398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De la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misma manera, después de la crucifixión, el primer Día de Panes sin Levadura* no comenzó a la puesta de sol sino al amanecer del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día siguiente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576493" y="6125621"/>
            <a:ext cx="4916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* </a:t>
            </a:r>
            <a:r>
              <a:rPr lang="es-ES_tradnl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siempre el día después de la crucifixión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.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0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442" y="576544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2000" y="152400"/>
            <a:ext cx="4204324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Las 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Escrituras establecen claramente que los sacerdotes y soberanos no querían que los cuerpos se quedarían en las cruces/árbol durante la noche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442" y="576544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174129"/>
            <a:ext cx="7848600" cy="58169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Entonces los Judíos, por cuanto era la víspera, para que los cuerpos no quedasen en la  cruz en el sábado, pues era el gran día de sábado*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, rogaron a Piloto que se les quebrasen las piernas, y fuesen quitados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.” </a:t>
            </a:r>
          </a:p>
          <a:p>
            <a:pPr algn="ctr"/>
            <a:endParaRPr lang="es-ES_tradnl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*el primer día de Panes sin Levaduras</a:t>
            </a:r>
          </a:p>
          <a:p>
            <a:pPr algn="ctr"/>
            <a:endParaRPr lang="es-ES_tradnl" sz="2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6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68000"/>
                    </a:srgbClr>
                  </a:glow>
                </a:effectLst>
                <a:latin typeface="Arial Rounded MT Bold" pitchFamily="34" charset="0"/>
              </a:rPr>
              <a:t>(Juan 19:31)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463689"/>
            <a:ext cx="7162800" cy="54476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“Y 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vinieron los soldados, y quebraron las piernas al primero, y asimismo al otro que había sido crucificado con él. 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Mas cuando vinieron a Yahusha, como le vieron ya muerto, no quebraron las piernas.” </a:t>
            </a:r>
          </a:p>
          <a:p>
            <a:pPr algn="ctr"/>
            <a:r>
              <a:rPr lang="es-ES_tradnl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 </a:t>
            </a:r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(Juan 19:32-33)</a:t>
            </a: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56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30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442" y="576544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2919" y="15984"/>
            <a:ext cx="8610600" cy="29238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La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muerte por  crucifixión generalmente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tomaba varios días.  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¡La razón por quebrarse las piernas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era para que muriesen más rápido para entonces quitarlos antes de la llegada del amanecer del sábado el próximo día!</a:t>
            </a:r>
          </a:p>
        </p:txBody>
      </p:sp>
      <p:sp>
        <p:nvSpPr>
          <p:cNvPr id="8" name="Rectangle 7"/>
          <p:cNvSpPr/>
          <p:nvPr/>
        </p:nvSpPr>
        <p:spPr>
          <a:xfrm>
            <a:off x="252919" y="3043832"/>
            <a:ext cx="4204324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Note Marcos 15:42.</a:t>
            </a:r>
          </a:p>
          <a:p>
            <a:pPr algn="ctr"/>
            <a:endParaRPr lang="es-ES_tradnl" sz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“Y cuando fue la tarde, porque era la preparación, es decir, la víspera del sábado.” </a:t>
            </a:r>
          </a:p>
          <a:p>
            <a:pPr algn="ctr"/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3736" y="76200"/>
            <a:ext cx="4204324" cy="45858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José de Arimatea, senador noble, que también esperaba el reino de Yahuah, y osadamente entró </a:t>
            </a:r>
          </a:p>
          <a:p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a Pilato, y pidió el </a:t>
            </a:r>
          </a:p>
          <a:p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cuerpo de 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Yahusha.”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1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 </a:t>
            </a:r>
          </a:p>
          <a:p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(Marcos 15:43)</a:t>
            </a:r>
          </a:p>
          <a:p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3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e\Desktop\Pilate &amp; centuri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964367"/>
            <a:ext cx="4949757" cy="37075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109686"/>
            <a:ext cx="8839200" cy="29238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Pilato no creía que Yahusha pudiera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morir tan rápido de la crucifixión que típicamente tomaba varios días. </a:t>
            </a: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Luego mandó a buscar el centurión para que confirmara la muerte de Yahusha. 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(Marcos 15:44-45)</a:t>
            </a: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681" y="3124200"/>
            <a:ext cx="4410919" cy="33547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“…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entonces Pilato mandó que se le diese </a:t>
            </a:r>
            <a:b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el cuerpo.”</a:t>
            </a:r>
          </a:p>
          <a:p>
            <a:pPr algn="ctr"/>
            <a:endParaRPr lang="es-ES_tradnl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(Mateo 27:58</a:t>
            </a:r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59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2003363"/>
            <a:ext cx="7772400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Pero eso no es todo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que cambió.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También cambió cuando comenzaba el día detallado en los estatutos de adoración de Yahuah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85344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sz="1400" b="1" smtClean="0">
                <a:solidFill>
                  <a:schemeClr val="bg1"/>
                </a:solidFill>
              </a:rPr>
              <a:pPr/>
              <a:t>6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e\Desktop\Pilate &amp; centuri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964367"/>
            <a:ext cx="4949757" cy="37075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2039" y="5791199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228600"/>
            <a:ext cx="8584964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Piense Ud. en el lapso de tiempo que tomaba desde que mandó  convocar el centurión desde Gólgota hasta su llegada.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3107179"/>
            <a:ext cx="3962400" cy="359842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Periodo de tiempo:</a:t>
            </a:r>
          </a:p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Es “el anochecer” </a:t>
            </a:r>
            <a:br>
              <a:rPr lang="es-ES_tradnl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[</a:t>
            </a:r>
            <a:r>
              <a:rPr lang="es-ES_tradnl" sz="20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después de la puesta de sol</a:t>
            </a:r>
            <a:r>
              <a:rPr lang="es-ES_tradnl" sz="28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] </a:t>
            </a:r>
            <a:r>
              <a:rPr lang="es-ES_tradnl" sz="32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/>
            </a:r>
            <a:br>
              <a:rPr lang="es-ES_tradnl" sz="32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tx1">
                      <a:alpha val="82000"/>
                    </a:schemeClr>
                  </a:glow>
                </a:effectLst>
                <a:latin typeface="Arial Rounded MT Bold" pitchFamily="34" charset="0"/>
              </a:rPr>
              <a:t> y acercaba la noche.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Rae\Desktop\WLC Dawn Day\torah scroll emp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320256" y="527843"/>
            <a:ext cx="3303587" cy="98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52142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3398" y="4377690"/>
            <a:ext cx="839532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El cual </a:t>
            </a:r>
            <a:r>
              <a:rPr lang="es-ES_tradnl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[José]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 compró una sábana …” </a:t>
            </a:r>
          </a:p>
          <a:p>
            <a:pPr algn="ctr"/>
            <a:endParaRPr lang="es-ES_tradnl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(Marcos 15:46a)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152400"/>
            <a:ext cx="8458200" cy="27437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s-ES_tradnl" sz="4000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Una vez que José recibió permiso de reclamar el cuerpo de Yahusha, ¿qué hizo después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71800" y="152400"/>
            <a:ext cx="5956924" cy="60016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¿Si el </a:t>
            </a:r>
            <a:r>
              <a:rPr lang="es-ES_tradnl" sz="4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sábado de Panes sin Levadura empezaba al anochecer, estaría un hombre recto como José comprando una sábana a esa hora</a:t>
            </a:r>
            <a:r>
              <a:rPr lang="en-US" sz="4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?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cross body remove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69757"/>
            <a:ext cx="3287757" cy="66120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7871" y="286732"/>
            <a:ext cx="6616329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Eventos ocurridos desde la muerte de Yahusha: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Atardeció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José pidió a Pilato el cuerpo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de su  Maestro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El centurión tenía que confirmar  </a:t>
            </a:r>
            <a:b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la muerte de Yahusha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José compró una sábana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800" y="3674000"/>
            <a:ext cx="5473329" cy="24006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  <a:p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Entonces:  </a:t>
            </a:r>
          </a:p>
          <a:p>
            <a:pPr marL="457200" indent="-457200" algn="ctr">
              <a:buFont typeface="Arial" pitchFamily="34" charset="0"/>
              <a:buChar char="•"/>
            </a:pPr>
            <a:endParaRPr lang="es-ES_tradnl" sz="20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José bajó Yahusha. </a:t>
            </a:r>
          </a:p>
          <a:p>
            <a:pPr algn="ctr"/>
            <a:endParaRPr lang="es-ES_tradnl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228600">
                  <a:schemeClr val="tx1">
                    <a:alpha val="68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228600">
                    <a:schemeClr val="tx1">
                      <a:alpha val="68000"/>
                    </a:schemeClr>
                  </a:glow>
                </a:effectLst>
                <a:latin typeface="Arial Rounded MT Bold" pitchFamily="34" charset="0"/>
              </a:rPr>
              <a:t>(Marcos 15:46b)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-228600"/>
            <a:ext cx="9448800" cy="7315200"/>
          </a:xfrm>
          <a:prstGeom prst="rect">
            <a:avLst/>
          </a:prstGeom>
          <a:gradFill flip="none" rotWithShape="1">
            <a:gsLst>
              <a:gs pos="49000">
                <a:srgbClr val="312D5E">
                  <a:alpha val="83000"/>
                </a:srgbClr>
              </a:gs>
              <a:gs pos="2000">
                <a:schemeClr val="accent6">
                  <a:lumMod val="20000"/>
                  <a:lumOff val="80000"/>
                  <a:alpha val="46000"/>
                </a:schemeClr>
              </a:gs>
              <a:gs pos="90000">
                <a:srgbClr val="000000">
                  <a:alpha val="64000"/>
                </a:srgbClr>
              </a:gs>
              <a:gs pos="40000">
                <a:srgbClr val="000040">
                  <a:alpha val="77000"/>
                </a:srgbClr>
              </a:gs>
              <a:gs pos="58000">
                <a:srgbClr val="400040">
                  <a:alpha val="77000"/>
                </a:srgbClr>
              </a:gs>
              <a:gs pos="78000">
                <a:srgbClr val="8F004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“Y vino </a:t>
            </a:r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también Nicodemo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,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el que </a:t>
            </a:r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antes había venido 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 </a:t>
            </a:r>
            <a:b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Yahusha </a:t>
            </a:r>
            <a:r>
              <a:rPr lang="es-ES_tradnl" sz="40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de noche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…”  </a:t>
            </a:r>
          </a:p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(Juan 19:39a)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04800"/>
            <a:ext cx="4800600" cy="48936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“… y </a:t>
            </a:r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trayendo un compuesto de mirra y de áloes, </a:t>
            </a:r>
            <a:b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como cien </a:t>
            </a:r>
          </a:p>
          <a:p>
            <a:pPr algn="ctr"/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libras.”</a:t>
            </a:r>
          </a:p>
          <a:p>
            <a:pPr algn="ctr"/>
            <a:endParaRPr lang="en-US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 </a:t>
            </a:r>
          </a:p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(Juan 19:39b)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65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48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ae\Desktop\joseph getting body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965" y="234829"/>
            <a:ext cx="4553835" cy="59749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199" y="243780"/>
            <a:ext cx="3048001" cy="6186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Tomaron pues el cuerpo de  Yahusha, envolviéronlo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en lienzos 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con especias, </a:t>
            </a:r>
            <a:r>
              <a:rPr lang="es-ES_tradnl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como es costumbre de los Judíos sepultar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.”</a:t>
            </a:r>
          </a:p>
          <a:p>
            <a:pPr algn="ctr"/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 </a:t>
            </a:r>
          </a:p>
          <a:p>
            <a:pPr algn="ctr"/>
            <a:r>
              <a:rPr lang="en-US" sz="2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(Juan 19:40)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0" y="692527"/>
            <a:ext cx="280416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/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  <a:t>Recuerde: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7030A0">
                      <a:alpha val="83000"/>
                    </a:srgbClr>
                  </a:glow>
                </a:effectLst>
                <a:latin typeface="Arial Rounded MT Bold" pitchFamily="34" charset="0"/>
              </a:rPr>
              <a:t>¡Hubieron lavado el cuerpo de Yahusha primero!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29000" y="5334000"/>
            <a:ext cx="39624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      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¿</a:t>
            </a:r>
            <a:r>
              <a:rPr lang="es-ES_tradnl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Cuánto         tiempo llevaría eso</a:t>
            </a:r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5486400" cy="723274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Enterrar a Yahusha de acuerdo a las costumbres de los judíos era un proceso muy largo que hubiera tomado toda la noche. 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7199" y="243780"/>
            <a:ext cx="8471525" cy="63094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“Y 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en aquel lugar donde había sido crucificado, y en el huerto un sepulcro nuevo, en el cual aun no había sido 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puesto ninguno.”  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endParaRPr lang="es-ES_tradnl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(Juan 19:41)</a:t>
            </a:r>
            <a:b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2000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RV1909</a:t>
            </a:r>
            <a:endParaRPr lang="en-US" sz="3200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1000" y="777419"/>
            <a:ext cx="4890124" cy="47089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Allí, pues, por causa de la víspera  de los Judíos, porque aquel sepulcro estaba cerca, pusieron á Yahusha.” </a:t>
            </a:r>
          </a:p>
          <a:p>
            <a:pPr algn="ctr"/>
            <a:endParaRPr lang="es-ES_tradnl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s-ES_tradnl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2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(Juan 19:42)</a:t>
            </a:r>
            <a:br>
              <a:rPr lang="es-ES_tradnl" sz="2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n-US" sz="2000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RV1909</a:t>
            </a:r>
            <a:endParaRPr lang="en-US" sz="3200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69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Rae\Desktop\clock 1 midnig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102100" cy="3752850"/>
          </a:xfrm>
          <a:prstGeom prst="rect">
            <a:avLst/>
          </a:prstGeom>
          <a:noFill/>
          <a:effectLst>
            <a:glow rad="177800">
              <a:schemeClr val="accent1">
                <a:lumMod val="40000"/>
                <a:lumOff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35000" y="3914775"/>
            <a:ext cx="777240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El “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día” moderno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 24 horas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comienza a la medianoche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.</a:t>
            </a: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/>
          <p:cNvSpPr txBox="1">
            <a:spLocks/>
          </p:cNvSpPr>
          <p:nvPr/>
        </p:nvSpPr>
        <p:spPr>
          <a:xfrm>
            <a:off x="86106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pPr/>
              <a:t>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3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399" y="228600"/>
            <a:ext cx="8776325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El 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trabajo de enterrar al Salvador acabó tan pronto comenzó el amanecer del sábado </a:t>
            </a:r>
            <a:r>
              <a:rPr lang="es-ES_tradnl" sz="24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[Panes sin Levadura]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.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4600" y="399157"/>
            <a:ext cx="6400800" cy="47705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“Y </a:t>
            </a:r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quitado, lo envolvió</a:t>
            </a:r>
            <a:b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[José de Arimatea]</a:t>
            </a:r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en una sábana, y le puso en un sepulcro abierto en una peña, en el cual ninguno había aún sido puesto.”  </a:t>
            </a:r>
          </a:p>
          <a:p>
            <a:pPr algn="ctr"/>
            <a:endParaRPr lang="es-ES_tradnl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(Lucas 23:53)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6551" y="685800"/>
            <a:ext cx="4572846" cy="5819953"/>
          </a:xfrm>
          <a:prstGeom prst="rect">
            <a:avLst/>
          </a:prstGeom>
          <a:blipFill dpi="0" rotWithShape="1">
            <a:blip r:embed="rId3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6650" y="5617575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533400"/>
            <a:ext cx="3977951" cy="54476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“Y 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era día de la víspera (día de preparación - Pascua); y estaba para </a:t>
            </a:r>
            <a:r>
              <a:rPr lang="es-ES_tradnl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rayar el sábado.” 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(Lucas 23:54)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86800" y="649735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72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2207941"/>
            <a:ext cx="3488691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Lucas sigue diciendo</a:t>
            </a:r>
            <a:r>
              <a:rPr lang="en-US" sz="4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:</a:t>
            </a:r>
            <a:endParaRPr lang="en-US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649" y="183535"/>
            <a:ext cx="9083351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“Y </a:t>
            </a:r>
            <a:r>
              <a:rPr lang="es-ES_tradnl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era </a:t>
            </a:r>
            <a:r>
              <a:rPr lang="es-ES_tradnl" sz="28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de la víspera </a:t>
            </a:r>
            <a:r>
              <a:rPr lang="es-ES_tradnl" sz="2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[de la Pascua], </a:t>
            </a:r>
            <a:r>
              <a:rPr lang="es-ES_tradnl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/>
            </a:r>
            <a:br>
              <a:rPr lang="es-ES_tradnl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y estaba para </a:t>
            </a:r>
            <a:r>
              <a:rPr lang="es-ES_tradnl" sz="28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rayar el sábado</a:t>
            </a:r>
            <a:r>
              <a:rPr lang="es-ES_tradnl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.” </a:t>
            </a:r>
          </a:p>
          <a:p>
            <a:pPr algn="ctr"/>
            <a:r>
              <a:rPr lang="es-ES_tradnl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                                                                 </a:t>
            </a:r>
            <a:r>
              <a:rPr lang="es-ES_tradnl" sz="2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Luca</a:t>
            </a:r>
            <a:r>
              <a:rPr lang="en-US" sz="2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s 23:54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625475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28F846B-C7EB-BF4B-9E9F-7AC9818C6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915" y="2120151"/>
            <a:ext cx="5224392" cy="266993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242FA17-EACA-C142-8741-BCF57D711E8F}"/>
              </a:ext>
            </a:extLst>
          </p:cNvPr>
          <p:cNvSpPr txBox="1"/>
          <p:nvPr/>
        </p:nvSpPr>
        <p:spPr>
          <a:xfrm>
            <a:off x="3342914" y="2286000"/>
            <a:ext cx="5572485" cy="1692771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/>
              <a:t>. . . Y reposaron el sábado </a:t>
            </a:r>
            <a:r>
              <a:rPr lang="es-ES_tradnl" sz="4000" dirty="0"/>
              <a:t>(</a:t>
            </a:r>
            <a:r>
              <a:rPr lang="es-ES_tradnl" sz="4000" dirty="0">
                <a:latin typeface="Bradley Hand" pitchFamily="2" charset="77"/>
              </a:rPr>
              <a:t>Shabbat)</a:t>
            </a:r>
            <a:r>
              <a:rPr lang="es-ES_tradnl" sz="4000" dirty="0"/>
              <a:t>, </a:t>
            </a:r>
            <a:r>
              <a:rPr lang="es-ES_tradnl" sz="3200" dirty="0"/>
              <a:t>conforme al mandamiento.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1B3DFD3-ED12-E84E-91B4-E0BFF1F3875B}"/>
              </a:ext>
            </a:extLst>
          </p:cNvPr>
          <p:cNvSpPr txBox="1"/>
          <p:nvPr/>
        </p:nvSpPr>
        <p:spPr>
          <a:xfrm>
            <a:off x="6914156" y="4530392"/>
            <a:ext cx="1284006" cy="369332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Lucas 23:56</a:t>
            </a:r>
          </a:p>
        </p:txBody>
      </p:sp>
    </p:spTree>
    <p:extLst>
      <p:ext uri="{BB962C8B-B14F-4D97-AF65-F5344CB8AC3E}">
        <p14:creationId xmlns:p14="http://schemas.microsoft.com/office/powerpoint/2010/main" val="8628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99157"/>
            <a:ext cx="8686800" cy="71711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La palabra ‘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rayar’ en este contexto es la palabra griega #2020 (epiphosko):</a:t>
            </a:r>
          </a:p>
          <a:p>
            <a:pPr algn="ctr"/>
            <a:endParaRPr lang="es-ES_tradnl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marL="457200" indent="-457200" algn="ctr">
              <a:lnSpc>
                <a:spcPct val="150000"/>
              </a:lnSpc>
              <a:buBlip>
                <a:blip r:embed="rId3"/>
              </a:buBlip>
            </a:pP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Romper la aurora.  Empezar a crecer la luz,  a verse la luz rosada que precede 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a la salida del sol - rayar el día.</a:t>
            </a:r>
          </a:p>
          <a:p>
            <a:pPr marL="457200" indent="-457200" algn="ctr">
              <a:buBlip>
                <a:blip r:embed="rId3"/>
              </a:buBlip>
            </a:pPr>
            <a:endParaRPr lang="es-ES_tradnl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Es una forma de #2017 (epiphauo) lo que significa ‘para iluminar . . . dar luz.’</a:t>
            </a:r>
          </a:p>
          <a:p>
            <a:pPr algn="ctr">
              <a:lnSpc>
                <a:spcPct val="150000"/>
              </a:lnSpc>
            </a:pPr>
            <a:endParaRPr lang="es-ES_tradnl" sz="40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marL="457200" indent="-457200" algn="ctr">
              <a:buBlip>
                <a:blip r:embed="rId3"/>
              </a:buBlip>
            </a:pP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2475" y="576805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399157"/>
            <a:ext cx="4648200" cy="550920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Porque esperaron hasta el atardecer para empezar el proceso de pedir permiso de reclamar el Cuerpo, quitarlo, limpiarlo y envolverlo, etc., tomaron a José y  Nicodemo todo la noche para terminar el trabajo.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375" y="399157"/>
            <a:ext cx="8686800" cy="74789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 algn="ctr">
              <a:buBlip>
                <a:blip r:embed="rId4"/>
              </a:buBlip>
            </a:pP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5000"/>
                    </a:srgbClr>
                  </a:glow>
                </a:effectLst>
                <a:latin typeface="Arial Rounded MT Bold" pitchFamily="34" charset="0"/>
              </a:rPr>
              <a:t>Es 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5000"/>
                    </a:srgbClr>
                  </a:glow>
                </a:effectLst>
                <a:latin typeface="Arial Rounded MT Bold" pitchFamily="34" charset="0"/>
              </a:rPr>
              <a:t>fácil de entender que esta tarea no se pudo acabar hasta justo antes de que comenzaba el sábado (primer día de Panes sin Levadura) ~ empezó a 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5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5000"/>
                    </a:srgbClr>
                  </a:glow>
                </a:effectLst>
                <a:latin typeface="Arial Rounded MT Bold" pitchFamily="34" charset="0"/>
              </a:rPr>
              <a:t>clarear el amanecer.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/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endParaRPr lang="es-ES_tradnl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marL="457200" indent="-457200" algn="ctr">
              <a:lnSpc>
                <a:spcPct val="150000"/>
              </a:lnSpc>
              <a:buBlip>
                <a:blip r:embed="rId4"/>
              </a:buBlip>
            </a:pP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Este “anti-tipo” se alinea con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el “tipo” de Éxodo 12 cuando tenían que  deshacerse del cordero pascual </a:t>
            </a:r>
            <a:r>
              <a:rPr lang="es-ES_tradnl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antes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90000"/>
                    </a:srgbClr>
                  </a:glow>
                </a:effectLst>
                <a:latin typeface="Arial Rounded MT Bold" pitchFamily="34" charset="0"/>
              </a:rPr>
              <a:t> del crepúsculo de amanecer/boqer.</a:t>
            </a:r>
          </a:p>
          <a:p>
            <a:pPr marL="457200" indent="-457200" algn="ctr">
              <a:buBlip>
                <a:blip r:embed="rId4"/>
              </a:buBlip>
            </a:pP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marL="457200" indent="-457200" algn="ctr">
              <a:buBlip>
                <a:blip r:embed="rId4"/>
              </a:buBlip>
            </a:pP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marL="457200" indent="-457200" algn="ctr">
              <a:buBlip>
                <a:blip r:embed="rId4"/>
              </a:buBlip>
            </a:pP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2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7323" y="533400"/>
            <a:ext cx="6235078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Recuerde:  </a:t>
            </a:r>
            <a:b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La LUZ vino PRIMERO </a:t>
            </a:r>
            <a:b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de nuestro Creador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!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2353" y="4191000"/>
            <a:ext cx="511884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Se 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encuentra por primera vez en 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Génesis 1:1.</a:t>
            </a: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67753" y="5906869"/>
            <a:ext cx="511884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Entonces recuerde 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3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Rae\Desktop\darkness to ligh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829098"/>
            <a:ext cx="4572000" cy="34147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8790" y="76200"/>
            <a:ext cx="8630410" cy="51706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Lo </a:t>
            </a: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que hizo Yahuah después de la creación de la luz &lt;bara&gt;  en </a:t>
            </a:r>
            <a:b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Génesis 1:1 </a:t>
            </a: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era</a:t>
            </a:r>
          </a:p>
          <a:p>
            <a:pPr algn="ctr"/>
            <a:endParaRPr lang="en-US" sz="36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r>
              <a:rPr lang="en-US" sz="4000" dirty="0">
                <a:solidFill>
                  <a:srgbClr val="361B00"/>
                </a:solidFill>
                <a:effectLst>
                  <a:glow rad="304800">
                    <a:schemeClr val="bg1"/>
                  </a:glow>
                </a:effectLst>
                <a:latin typeface="Arial Rounded MT Bold" pitchFamily="34" charset="0"/>
              </a:rPr>
              <a:t>                   </a:t>
            </a:r>
            <a:r>
              <a:rPr lang="es-ES_tradnl" sz="4000" dirty="0">
                <a:solidFill>
                  <a:srgbClr val="361B00"/>
                </a:solidFill>
                <a:effectLst>
                  <a:glow rad="304800">
                    <a:schemeClr val="bg1"/>
                  </a:glow>
                </a:effectLst>
                <a:latin typeface="Arial Rounded MT Bold" pitchFamily="34" charset="0"/>
              </a:rPr>
              <a:t>dividir</a:t>
            </a:r>
            <a:r>
              <a:rPr lang="es-ES_tradnl" sz="4400" dirty="0">
                <a:solidFill>
                  <a:srgbClr val="361B00"/>
                </a:solidFill>
                <a:effectLst>
                  <a:glow rad="304800">
                    <a:schemeClr val="bg1"/>
                  </a:glow>
                </a:effectLst>
                <a:latin typeface="Arial Rounded MT Bold" pitchFamily="34" charset="0"/>
              </a:rPr>
              <a:t> y</a:t>
            </a:r>
            <a:br>
              <a:rPr lang="es-ES_tradnl" sz="4400" dirty="0">
                <a:solidFill>
                  <a:srgbClr val="361B00"/>
                </a:solidFill>
                <a:effectLst>
                  <a:glow rad="304800">
                    <a:schemeClr val="bg1"/>
                  </a:glow>
                </a:effectLst>
                <a:latin typeface="Arial Rounded MT Bold" pitchFamily="34" charset="0"/>
              </a:rPr>
            </a:br>
            <a:endParaRPr lang="es-ES_tradnl" sz="2000" dirty="0">
              <a:solidFill>
                <a:srgbClr val="361B00"/>
              </a:solidFill>
              <a:effectLst>
                <a:glow rad="304800">
                  <a:schemeClr val="bg1"/>
                </a:glow>
              </a:effectLst>
              <a:latin typeface="Arial Rounded MT Bold" pitchFamily="34" charset="0"/>
            </a:endParaRPr>
          </a:p>
          <a:p>
            <a:r>
              <a:rPr lang="es-ES_tradnl" sz="6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               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restaurar</a:t>
            </a:r>
            <a:r>
              <a:rPr lang="es-ES_tradnl" sz="4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                   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endParaRPr lang="es-ES_tradnl" sz="5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5617095"/>
            <a:ext cx="809701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 luz de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las tinieblas &lt;choshek&gt; que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b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“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estaba</a:t>
            </a:r>
            <a:r>
              <a:rPr lang="es-ES_tradnl" sz="32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2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desordenada” en Génesis 1:2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[a].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1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799" y="1712655"/>
            <a:ext cx="3415677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La parte clara Él llamó   </a:t>
            </a:r>
            <a:b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“Día.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”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0480" y="95071"/>
            <a:ext cx="917448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Yahuah nombró las dos partes diferentes que separó como:</a:t>
            </a:r>
            <a:endParaRPr lang="es-ES_tradnl" sz="28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800" y="3048000"/>
            <a:ext cx="3415677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La parte </a:t>
            </a:r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oscura Él llamó </a:t>
            </a:r>
            <a:b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“Noche.”</a:t>
            </a:r>
            <a:endParaRPr lang="es-ES_tradnl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0480" y="5996394"/>
            <a:ext cx="795528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32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Es un principio de las Escrituras que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79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3523833"/>
            <a:ext cx="863041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Los 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judíos y la mayoría de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los que observan el sábado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empiezan su sábado el viernes a la puesta de sol.</a:t>
            </a: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8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8400" y="458450"/>
            <a:ext cx="23466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Yah</a:t>
            </a:r>
            <a:endParaRPr lang="en-US" sz="60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697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80</a:t>
            </a:fld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AA434B5-39A3-41D9-B97C-CDE0A5B4D772}"/>
              </a:ext>
            </a:extLst>
          </p:cNvPr>
          <p:cNvSpPr/>
          <p:nvPr/>
        </p:nvSpPr>
        <p:spPr>
          <a:xfrm>
            <a:off x="-1" y="0"/>
            <a:ext cx="9144001" cy="1905000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9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 que </a:t>
            </a:r>
            <a:r>
              <a:rPr lang="en-US" sz="9600" dirty="0">
                <a:solidFill>
                  <a:schemeClr val="accent1"/>
                </a:solidFill>
                <a:latin typeface="Matura MT Script Capitals" panose="03020802060602070202" pitchFamily="66" charset="0"/>
              </a:rPr>
              <a:t>Yah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646A2FF-3716-47B5-8CB7-DD1BC8ED293D}"/>
              </a:ext>
            </a:extLst>
          </p:cNvPr>
          <p:cNvSpPr/>
          <p:nvPr/>
        </p:nvSpPr>
        <p:spPr>
          <a:xfrm>
            <a:off x="0" y="5335250"/>
            <a:ext cx="8305800" cy="1522750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9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 </a:t>
            </a:r>
            <a:r>
              <a:rPr lang="es-ES_tradnl" sz="9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unido</a:t>
            </a:r>
          </a:p>
        </p:txBody>
      </p:sp>
    </p:spTree>
    <p:extLst>
      <p:ext uri="{BB962C8B-B14F-4D97-AF65-F5344CB8AC3E}">
        <p14:creationId xmlns:p14="http://schemas.microsoft.com/office/powerpoint/2010/main" val="1502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085" y="76200"/>
            <a:ext cx="857982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“… no </a:t>
            </a:r>
            <a:r>
              <a:rPr lang="es-ES_tradnl" sz="6000" b="1" cap="none" spc="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aparte el hombre</a:t>
            </a:r>
            <a:r>
              <a:rPr lang="en-US" sz="6000" b="1" cap="none" spc="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.”</a:t>
            </a:r>
          </a:p>
          <a:p>
            <a:r>
              <a:rPr lang="en-US" sz="60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                  </a:t>
            </a:r>
            <a:r>
              <a:rPr lang="en-US" sz="4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Marcos 10:9</a:t>
            </a:r>
            <a:endParaRPr lang="en-US" sz="32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1026" name="Picture 2" descr="C:\Users\Rae\Desktop\hands joined togethe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448152"/>
            <a:ext cx="3962400" cy="3953270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1463" y="5259714"/>
            <a:ext cx="77982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sz="60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De la misma forma </a:t>
            </a:r>
            <a:r>
              <a:rPr lang="en-US" sz="60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…</a:t>
            </a:r>
            <a:endParaRPr lang="en-US" sz="60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81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27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74520"/>
            <a:ext cx="91440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Lo </a:t>
            </a:r>
            <a:r>
              <a:rPr lang="es-ES_tradnl" sz="5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que Yahuah ha </a:t>
            </a:r>
            <a:r>
              <a:rPr lang="es-ES_tradnl" sz="58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separado,</a:t>
            </a:r>
            <a:r>
              <a:rPr lang="es-ES_tradnl" sz="58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 </a:t>
            </a:r>
            <a:r>
              <a:rPr lang="es-ES_tradnl" sz="58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ningún hombre debe unir!</a:t>
            </a:r>
            <a:endParaRPr lang="es-ES_tradnl" sz="5800" b="1" cap="none" spc="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82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633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/>
        </p:nvSpPr>
        <p:spPr>
          <a:xfrm rot="5400000">
            <a:off x="1142999" y="-1143001"/>
            <a:ext cx="6858001" cy="9144000"/>
          </a:xfrm>
          <a:prstGeom prst="rt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4" descr="C:\Users\Rae\Desktop\clock midnight 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962" y="30639"/>
            <a:ext cx="2865438" cy="2865438"/>
          </a:xfrm>
          <a:prstGeom prst="rect">
            <a:avLst/>
          </a:prstGeom>
          <a:noFill/>
          <a:effectLst>
            <a:glow rad="546100">
              <a:schemeClr val="bg2">
                <a:lumMod val="50000"/>
                <a:alpha val="48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3042" y="267701"/>
            <a:ext cx="4846320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¡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Diciendo que el día comienza a     la medianoche 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82405" y="3200400"/>
            <a:ext cx="484632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 a la puesta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de sol ~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599" y="4572000"/>
            <a:ext cx="8001001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304800">
                  <a:schemeClr val="tx1"/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une lo que nuestro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Creador  separó!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83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598" y="228600"/>
            <a:ext cx="8001001" cy="58477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Cuando satanás fue arrojado del cielo, </a:t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6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s-ES_tradnl" sz="6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/>
            </a:r>
            <a:b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tenía la intención de usurpar la adoración de Yahuah.</a:t>
            </a:r>
          </a:p>
        </p:txBody>
      </p:sp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84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2400" y="4074855"/>
            <a:ext cx="8001001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Cambaría el </a:t>
            </a:r>
            <a:r>
              <a:rPr lang="es-ES_tradnl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día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de exaltación, </a:t>
            </a:r>
            <a:b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</a:b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o cambaría el </a:t>
            </a:r>
            <a:r>
              <a:rPr lang="es-ES_tradnl" sz="4000" dirty="0">
                <a:solidFill>
                  <a:schemeClr val="accent6">
                    <a:lumMod val="75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tiempo/hora</a:t>
            </a:r>
            <a:r>
              <a:rPr lang="es-ES_tradnl" sz="40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de la adoración.  Cualquiera serviría,</a:t>
            </a:r>
            <a:r>
              <a:rPr lang="es-ES_tradnl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 ¡si no los dos!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85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119864"/>
            <a:ext cx="6248400" cy="35394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Lucifer se jactaba que </a:t>
            </a:r>
          </a:p>
          <a:p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 pensará en mudar los tiempos y la ley.” (Dan 7:25)  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Con cambiar el día de la adoración desde el sábado hasta el domingo ~ y cambiar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endParaRPr lang="es-ES_tradnl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9600" y="3124200"/>
            <a:ext cx="4419601" cy="31085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r>
              <a:rPr lang="es-ES_tradnl" sz="3200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cuando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comienza 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el día, robó la adoración que pertenece justamente a nuestro Creador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86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76600" y="95308"/>
            <a:ext cx="5652125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 ¡Antes de que el </a:t>
            </a:r>
            <a:r>
              <a:rPr lang="es-ES_tradnl" sz="36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tiempo</a:t>
            </a:r>
            <a:r>
              <a:rPr lang="en-US" sz="36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 del fin</a:t>
            </a:r>
            <a:r>
              <a:rPr lang="es-ES_tradnl" sz="36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 se realice, hay que restaurar todas las instituciones divinas de la Torá de Yahuah!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52400" y="4074855"/>
            <a:ext cx="8776325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¡</a:t>
            </a:r>
            <a:r>
              <a:rPr lang="es-ES_tradnl" sz="4000" dirty="0">
                <a:solidFill>
                  <a:srgbClr val="054961"/>
                </a:solidFill>
                <a:effectLst>
                  <a:glow rad="228600">
                    <a:srgbClr val="769E7E">
                      <a:alpha val="57647"/>
                    </a:srgbClr>
                  </a:glow>
                </a:effectLst>
                <a:latin typeface="Arial Rounded MT Bold" pitchFamily="34" charset="0"/>
              </a:rPr>
              <a:t>Eso incluye el día correcto del sábado semanal, y los días correctos para observar los sábados anuales de Yahuah!</a:t>
            </a:r>
            <a:endParaRPr lang="es-ES_tradnl" sz="3200" dirty="0">
              <a:solidFill>
                <a:srgbClr val="054961"/>
              </a:solidFill>
              <a:effectLst>
                <a:glow rad="228600">
                  <a:srgbClr val="769E7E">
                    <a:alpha val="57647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7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5930275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87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6972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331649"/>
            <a:ext cx="4343400" cy="550920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El pueblo </a:t>
            </a: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remanente  de Yahuah se postrarán antes </a:t>
            </a:r>
            <a:b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del mundo como reformadores para RESTAURAR  cada verdad relacionada con los estatutos de Yahuah. ¡Incluirán los sábados anuales</a:t>
            </a:r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!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88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7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" y="338078"/>
            <a:ext cx="8837284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El pueblo </a:t>
            </a:r>
            <a:r>
              <a:rPr lang="es-ES_tradnl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remanente de Yahuah enseñarán</a:t>
            </a:r>
          </a:p>
          <a:p>
            <a:pPr algn="ctr"/>
            <a:r>
              <a:rPr lang="es-ES_tradnl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br>
              <a:rPr lang="es-ES_tradnl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estos preceptos restaurados </a:t>
            </a:r>
          </a:p>
          <a:p>
            <a:pPr algn="ctr"/>
            <a:endParaRPr lang="es-ES_tradnl" sz="3600" dirty="0"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  <a:p>
            <a:pPr algn="ctr"/>
            <a:r>
              <a:rPr lang="es-ES_tradnl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eternos de la Alianza.</a:t>
            </a:r>
            <a:endParaRPr lang="es-ES_tradnl" sz="2800" dirty="0">
              <a:solidFill>
                <a:schemeClr val="accent5">
                  <a:lumMod val="60000"/>
                  <a:lumOff val="40000"/>
                </a:schemeClr>
              </a:solidFill>
              <a:effectLst>
                <a:glow rad="228600">
                  <a:srgbClr val="002060">
                    <a:alpha val="58000"/>
                  </a:srgbClr>
                </a:glow>
              </a:effectLst>
              <a:latin typeface="Arial Rounded MT Bol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555" y="4028182"/>
            <a:ext cx="8822045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glow rad="152400">
                    <a:srgbClr val="002060">
                      <a:alpha val="94000"/>
                    </a:srgbClr>
                  </a:glow>
                </a:effectLst>
                <a:latin typeface="Arial Rounded MT Bold" pitchFamily="34" charset="0"/>
              </a:rPr>
              <a:t>¡Se </a:t>
            </a:r>
            <a:r>
              <a:rPr lang="es-ES_tradnl" sz="3200" dirty="0">
                <a:solidFill>
                  <a:srgbClr val="FFC000"/>
                </a:solidFill>
                <a:effectLst>
                  <a:glow rad="152400">
                    <a:srgbClr val="002060">
                      <a:alpha val="94000"/>
                    </a:srgbClr>
                  </a:glow>
                </a:effectLst>
                <a:latin typeface="Arial Rounded MT Bold" pitchFamily="34" charset="0"/>
              </a:rPr>
              <a:t>restaurarán los lugares de residuos y las brechas de la Alianza</a:t>
            </a:r>
            <a:r>
              <a:rPr lang="es-ES_tradnl" sz="2800" dirty="0">
                <a:solidFill>
                  <a:srgbClr val="FFC000"/>
                </a:solidFill>
                <a:effectLst>
                  <a:glow rad="152400">
                    <a:srgbClr val="002060">
                      <a:alpha val="94000"/>
                    </a:srgbClr>
                  </a:glow>
                </a:effectLst>
                <a:latin typeface="Arial Rounded MT Bold" pitchFamily="34" charset="0"/>
              </a:rPr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134330" y="6090664"/>
            <a:ext cx="2407921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24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52400">
                    <a:srgbClr val="002060">
                      <a:alpha val="94000"/>
                    </a:srgbClr>
                  </a:glow>
                </a:effectLst>
                <a:latin typeface="Arial Rounded MT Bold" pitchFamily="34" charset="0"/>
              </a:rPr>
              <a:t>Isaías</a:t>
            </a:r>
            <a:r>
              <a:rPr lang="en-US" sz="24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glow rad="152400">
                    <a:srgbClr val="002060">
                      <a:alpha val="94000"/>
                    </a:srgbClr>
                  </a:glow>
                </a:effectLst>
                <a:latin typeface="Arial Rounded MT Bold" pitchFamily="34" charset="0"/>
              </a:rPr>
              <a:t> 58:12</a:t>
            </a:r>
          </a:p>
        </p:txBody>
      </p:sp>
      <p:pic>
        <p:nvPicPr>
          <p:cNvPr id="9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89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1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2743200"/>
            <a:ext cx="8630410" cy="34778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¡Sin embargo, </a:t>
            </a:r>
            <a:r>
              <a:rPr lang="es-ES_tradnl" sz="4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304800">
                    <a:schemeClr val="tx1"/>
                  </a:glow>
                </a:effectLst>
                <a:latin typeface="Arial Rounded MT Bold" pitchFamily="34" charset="0"/>
              </a:rPr>
              <a:t>las Escrituras revelan cuando comienza el día y no es a la medianoche, cuando salga el sol, o a la puesta de sol !</a:t>
            </a:r>
          </a:p>
        </p:txBody>
      </p:sp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1"/>
          <p:cNvSpPr txBox="1">
            <a:spLocks/>
          </p:cNvSpPr>
          <p:nvPr/>
        </p:nvSpPr>
        <p:spPr>
          <a:xfrm>
            <a:off x="8534400" y="649287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DBE31-67BE-43CC-8D6C-2180D5FA01B3}" type="slidenum">
              <a:rPr lang="en-US" sz="1400" b="1" smtClean="0">
                <a:solidFill>
                  <a:schemeClr val="bg1"/>
                </a:solidFill>
              </a:rPr>
              <a:pPr/>
              <a:t>9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600200"/>
            <a:ext cx="8198162" cy="498598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Los </a:t>
            </a:r>
            <a:r>
              <a:rPr lang="es-ES_tradnl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Hechos 3:21 habla de </a:t>
            </a:r>
            <a:r>
              <a:rPr lang="es-ES_tradnl" sz="3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restauración.</a:t>
            </a:r>
            <a:r>
              <a:rPr lang="es-ES_tradnl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</a:t>
            </a:r>
            <a:br>
              <a:rPr lang="es-ES_tradnl" sz="36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“Al cual de cierto es menester que el cielo tenga hasta los tiempos de la </a:t>
            </a:r>
            <a:r>
              <a:rPr lang="es-ES_tradnl" sz="2800" u="sng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restauración </a:t>
            </a:r>
            <a:br>
              <a:rPr lang="es-ES_tradnl" sz="2800" u="sng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2800" u="sng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de todas las cosas</a:t>
            </a:r>
            <a:r>
              <a:rPr lang="es-ES_tradnl" sz="2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,</a:t>
            </a:r>
            <a:r>
              <a:rPr lang="es-ES_tradnl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 que habló Yahuah por boca de sus santos profetas que han sido </a:t>
            </a:r>
            <a:br>
              <a:rPr lang="es-ES_tradnl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</a:br>
            <a:r>
              <a:rPr lang="es-ES_tradnl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desde el siglo.” </a:t>
            </a:r>
            <a:r>
              <a:rPr lang="es-ES_tradnl" i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rgbClr val="002060">
                      <a:alpha val="58000"/>
                    </a:srgbClr>
                  </a:glow>
                </a:effectLst>
                <a:latin typeface="Arial Rounded MT Bold" pitchFamily="34" charset="0"/>
              </a:rPr>
              <a:t>(RV1909)</a:t>
            </a:r>
          </a:p>
        </p:txBody>
      </p:sp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2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76200"/>
            <a:ext cx="85344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_tradnl" sz="72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457200">
                    <a:schemeClr val="accent6">
                      <a:lumMod val="60000"/>
                      <a:lumOff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Libérese de los errores y tradiciones!</a:t>
            </a:r>
            <a:endParaRPr lang="es-ES_tradnl" sz="48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glow rad="457200">
                  <a:schemeClr val="accent6">
                    <a:lumMod val="60000"/>
                    <a:lumOff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91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200"/>
            <a:ext cx="8229600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Sea </a:t>
            </a:r>
            <a:r>
              <a:rPr lang="es-ES_tradnl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parte de los crecientes números de personas buscando la verdad alrededor del mundo </a:t>
            </a:r>
            <a:br>
              <a:rPr lang="es-ES_tradnl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</a:br>
            <a:r>
              <a:rPr lang="es-ES_tradnl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restaurando el </a:t>
            </a:r>
            <a:r>
              <a:rPr lang="es-ES_tradnl" sz="54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“día” </a:t>
            </a:r>
            <a:br>
              <a:rPr lang="es-ES_tradnl" sz="54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</a:br>
            <a:r>
              <a:rPr lang="es-ES_tradnl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verdadero del sábado semanal y </a:t>
            </a:r>
            <a:r>
              <a:rPr lang="es-ES_tradnl" sz="54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”la hora” </a:t>
            </a:r>
            <a:r>
              <a:rPr lang="es-ES_tradnl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atura MT Script Capitals" pitchFamily="66" charset="0"/>
              </a:rPr>
              <a:t>del comienzo del sábado!</a:t>
            </a:r>
            <a:endParaRPr lang="es-ES_tradnl" sz="36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glow rad="127000">
                  <a:schemeClr val="accent6">
                    <a:lumMod val="20000"/>
                    <a:lumOff val="8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atura MT Script Capitals" pitchFamily="66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9140" y="5711102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/>
              <a:t>92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340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e\Desktop\church in alps paste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149" y="965201"/>
            <a:ext cx="3917950" cy="50800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93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sunset over a grass field&#10;&#10;Description automatically generated">
            <a:extLst>
              <a:ext uri="{FF2B5EF4-FFF2-40B4-BE49-F238E27FC236}">
                <a16:creationId xmlns="" xmlns:a16="http://schemas.microsoft.com/office/drawing/2014/main" id="{010B3BF7-E30E-884A-829F-76EE262DB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748" y="3225800"/>
            <a:ext cx="3794051" cy="24148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rocky mountain with trees in the background&#10;&#10;Description automatically generated">
            <a:extLst>
              <a:ext uri="{FF2B5EF4-FFF2-40B4-BE49-F238E27FC236}">
                <a16:creationId xmlns="" xmlns:a16="http://schemas.microsoft.com/office/drawing/2014/main" id="{15035C1A-4281-2E4A-9D03-8C6F4AAE3C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431800"/>
            <a:ext cx="3810000" cy="2540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7CFD674-9CA6-F14A-8169-1D4344BCE4A8}"/>
              </a:ext>
            </a:extLst>
          </p:cNvPr>
          <p:cNvSpPr txBox="1"/>
          <p:nvPr/>
        </p:nvSpPr>
        <p:spPr>
          <a:xfrm>
            <a:off x="4572000" y="3352800"/>
            <a:ext cx="35619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highlight>
                  <a:srgbClr val="C0C0C0"/>
                </a:highlight>
                <a:latin typeface="Engravers MT" panose="02090707080505020304" pitchFamily="18" charset="77"/>
              </a:rPr>
              <a:t>Éxodo 31:13</a:t>
            </a:r>
          </a:p>
          <a:p>
            <a:endParaRPr lang="es-ES_tradnl" sz="2800" b="1" i="1" dirty="0">
              <a:effectLst>
                <a:glow rad="127000">
                  <a:schemeClr val="bg1"/>
                </a:glow>
              </a:effectLst>
            </a:endParaRPr>
          </a:p>
          <a:p>
            <a:r>
              <a:rPr lang="es-ES_tradnl" sz="2800" b="1" i="1" dirty="0">
                <a:effectLst>
                  <a:glow rad="127000">
                    <a:schemeClr val="bg1"/>
                  </a:glow>
                </a:effectLst>
              </a:rPr>
              <a:t>“porque es señal entre mi y vosotros por vuestras Edades …"</a:t>
            </a:r>
          </a:p>
          <a:p>
            <a:endParaRPr lang="es-ES_tradnl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0D92C2B-17B3-124D-9D03-FEF3181CBF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94679">
            <a:off x="661230" y="1460071"/>
            <a:ext cx="2430723" cy="1823042"/>
          </a:xfrm>
          <a:prstGeom prst="rect">
            <a:avLst/>
          </a:prstGeom>
          <a:ln>
            <a:solidFill>
              <a:srgbClr val="421C5E"/>
            </a:solidFill>
          </a:ln>
          <a:scene3d>
            <a:camera prst="orthographicFront">
              <a:rot lat="1200000" lon="20999996" rev="0"/>
            </a:camera>
            <a:lightRig rig="threePt" dir="t"/>
          </a:scene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ACDD5CC-5582-3744-B177-8CBF530C5AB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4296" y="3454751"/>
            <a:ext cx="2691404" cy="2068403"/>
          </a:xfrm>
          <a:prstGeom prst="rect">
            <a:avLst/>
          </a:prstGeom>
          <a:ln>
            <a:solidFill>
              <a:srgbClr val="421C5E"/>
            </a:solidFill>
          </a:ln>
          <a:scene3d>
            <a:camera prst="orthographicFront">
              <a:rot lat="2100000" lon="21299991" rev="7200000"/>
            </a:camera>
            <a:lightRig rig="threePt" dir="t"/>
          </a:scene3d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16B2B03-BAB0-FC49-AF74-51FB0400F8C8}"/>
              </a:ext>
            </a:extLst>
          </p:cNvPr>
          <p:cNvSpPr txBox="1"/>
          <p:nvPr/>
        </p:nvSpPr>
        <p:spPr>
          <a:xfrm>
            <a:off x="4665879" y="609600"/>
            <a:ext cx="3485787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s-ES_tradnl" sz="2800" b="1" spc="300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3E1F00"/>
                  </a:glow>
                </a:effectLst>
              </a:rPr>
              <a:t>EZEQUIEL 20:12</a:t>
            </a:r>
          </a:p>
          <a:p>
            <a:endParaRPr lang="es-ES_tradnl" sz="2000" b="1" dirty="0">
              <a:solidFill>
                <a:schemeClr val="bg1">
                  <a:lumMod val="95000"/>
                </a:schemeClr>
              </a:solidFill>
              <a:effectLst>
                <a:glow rad="127000">
                  <a:srgbClr val="3E1F00"/>
                </a:glow>
              </a:effectLst>
            </a:endParaRPr>
          </a:p>
          <a:p>
            <a:r>
              <a:rPr lang="es-ES_tradnl" sz="2000" b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3E1F00"/>
                  </a:glow>
                </a:effectLst>
              </a:rPr>
              <a:t>“</a:t>
            </a:r>
            <a:r>
              <a:rPr lang="es-ES_tradnl" sz="2000" b="1" i="1" dirty="0">
                <a:solidFill>
                  <a:schemeClr val="bg1">
                    <a:lumMod val="95000"/>
                  </a:schemeClr>
                </a:solidFill>
                <a:effectLst>
                  <a:glow rad="127000">
                    <a:srgbClr val="3E1F00"/>
                  </a:glow>
                </a:effectLst>
              </a:rPr>
              <a:t>Y diles también mis sábados, que fuesen por señal entre mi y ellos, para que supiesen que yo soy Yahuah que los santifico.”</a:t>
            </a:r>
          </a:p>
        </p:txBody>
      </p:sp>
    </p:spTree>
    <p:extLst>
      <p:ext uri="{BB962C8B-B14F-4D97-AF65-F5344CB8AC3E}">
        <p14:creationId xmlns:p14="http://schemas.microsoft.com/office/powerpoint/2010/main" val="15899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cat, looking, front&#10;&#10;Description automatically generated">
            <a:extLst>
              <a:ext uri="{FF2B5EF4-FFF2-40B4-BE49-F238E27FC236}">
                <a16:creationId xmlns="" xmlns:a16="http://schemas.microsoft.com/office/drawing/2014/main" id="{540BC6DA-2412-6542-9817-177B73841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526851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 flipH="1">
            <a:off x="8458199" y="6477000"/>
            <a:ext cx="685800" cy="300097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94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8631779-C148-F248-BF89-FC8C28703EE4}"/>
              </a:ext>
            </a:extLst>
          </p:cNvPr>
          <p:cNvSpPr txBox="1"/>
          <p:nvPr/>
        </p:nvSpPr>
        <p:spPr>
          <a:xfrm>
            <a:off x="685800" y="2773126"/>
            <a:ext cx="7315200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_tradnl" sz="4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Eras Demi ITC" pitchFamily="34" charset="0"/>
              </a:rPr>
              <a:t>“A todos los que guardaren el sábado de profanarlo, y abrazaren, y abrazaren mi pacto, yo los llevaré al monte de mi santidad …”</a:t>
            </a:r>
            <a:endParaRPr lang="es-ES_tradnl" sz="4000" b="1" dirty="0">
              <a:effectLst>
                <a:glow rad="127000">
                  <a:schemeClr val="tx1"/>
                </a:glow>
              </a:effectLst>
              <a:latin typeface="Eras Demi ITC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245C3B-E2E4-1841-A911-6913D6B66D11}"/>
              </a:ext>
            </a:extLst>
          </p:cNvPr>
          <p:cNvSpPr/>
          <p:nvPr/>
        </p:nvSpPr>
        <p:spPr>
          <a:xfrm>
            <a:off x="38100" y="876300"/>
            <a:ext cx="80010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AC3428A-9BB3-C543-B552-1415834CF78F}"/>
              </a:ext>
            </a:extLst>
          </p:cNvPr>
          <p:cNvSpPr txBox="1"/>
          <p:nvPr/>
        </p:nvSpPr>
        <p:spPr>
          <a:xfrm>
            <a:off x="685800" y="990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s-ES_tradnl" sz="44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457200">
                    <a:schemeClr val="accent6">
                      <a:alpha val="61000"/>
                    </a:schemeClr>
                  </a:glow>
                </a:effectLst>
                <a:latin typeface="Engravers MT" panose="02090707080505020304" pitchFamily="18" charset="77"/>
              </a:rPr>
              <a:t>Isaías 56:6,7</a:t>
            </a:r>
          </a:p>
        </p:txBody>
      </p:sp>
    </p:spTree>
    <p:extLst>
      <p:ext uri="{BB962C8B-B14F-4D97-AF65-F5344CB8AC3E}">
        <p14:creationId xmlns:p14="http://schemas.microsoft.com/office/powerpoint/2010/main" val="161950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35340"/>
            <a:ext cx="8458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dirty="0">
                <a:ln w="50800"/>
                <a:solidFill>
                  <a:schemeClr val="tx2"/>
                </a:solidFill>
                <a:latin typeface="Matura MT Script Capitals" pitchFamily="66" charset="0"/>
              </a:rPr>
              <a:t>El </a:t>
            </a:r>
            <a:r>
              <a:rPr lang="es-ES_tradnl" sz="4800" b="1" dirty="0">
                <a:ln w="50800"/>
                <a:solidFill>
                  <a:schemeClr val="tx2"/>
                </a:solidFill>
                <a:latin typeface="Matura MT Script Capitals" pitchFamily="66" charset="0"/>
              </a:rPr>
              <a:t>llamamiento de Yahuah </a:t>
            </a:r>
            <a:br>
              <a:rPr lang="es-ES_tradnl" sz="4800" b="1" dirty="0">
                <a:ln w="50800"/>
                <a:solidFill>
                  <a:schemeClr val="tx2"/>
                </a:solidFill>
                <a:latin typeface="Matura MT Script Capitals" pitchFamily="66" charset="0"/>
              </a:rPr>
            </a:br>
            <a:r>
              <a:rPr lang="es-ES_tradnl" sz="4800" b="1" dirty="0">
                <a:ln w="50800"/>
                <a:solidFill>
                  <a:schemeClr val="tx2"/>
                </a:solidFill>
                <a:latin typeface="Matura MT Script Capitals" pitchFamily="66" charset="0"/>
              </a:rPr>
              <a:t>a nosotros es:</a:t>
            </a:r>
            <a:endParaRPr lang="es-ES_tradnl" sz="3200" b="1" dirty="0">
              <a:ln w="50800"/>
              <a:solidFill>
                <a:schemeClr val="tx2"/>
              </a:solidFill>
              <a:latin typeface="Matura MT Script Capitals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95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5486400"/>
            <a:ext cx="152400" cy="45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5528" y="5277464"/>
            <a:ext cx="8915400" cy="6858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s-ES_tradnl" sz="2800" dirty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Broadway" panose="04040905080B02020502" pitchFamily="82" charset="0"/>
              </a:rPr>
              <a:t>Honrar el día del sábado para santificarlo</a:t>
            </a:r>
            <a:r>
              <a:rPr lang="es-ES_tradnl" sz="1600" dirty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Broadway" panose="04040905080B02020502" pitchFamily="82" charset="0"/>
              </a:rPr>
              <a:t>.</a:t>
            </a:r>
            <a:endParaRPr lang="en-US" sz="2800" dirty="0">
              <a:solidFill>
                <a:srgbClr val="C80043"/>
              </a:solidFill>
              <a:effectLst>
                <a:glow rad="127000">
                  <a:schemeClr val="accent6">
                    <a:lumMod val="20000"/>
                    <a:lumOff val="80000"/>
                  </a:schemeClr>
                </a:glow>
              </a:effectLst>
              <a:latin typeface="Arial Rounded MT Bold" pitchFamily="34" charset="0"/>
            </a:endParaRPr>
          </a:p>
        </p:txBody>
      </p:sp>
      <p:pic>
        <p:nvPicPr>
          <p:cNvPr id="4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0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dark, light, lit&#10;&#10;Description automatically generated">
            <a:extLst>
              <a:ext uri="{FF2B5EF4-FFF2-40B4-BE49-F238E27FC236}">
                <a16:creationId xmlns="" xmlns:a16="http://schemas.microsoft.com/office/drawing/2014/main" id="{EE2EA966-6747-A947-AEF2-E54E0C63A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599" y="2096549"/>
            <a:ext cx="4352664" cy="4396326"/>
          </a:xfrm>
          <a:prstGeom prst="rect">
            <a:avLst/>
          </a:prstGeom>
          <a:scene3d>
            <a:camera prst="orthographicFront">
              <a:rot lat="417376" lon="19517654" rev="74786"/>
            </a:camera>
            <a:lightRig rig="threePt" dir="t"/>
          </a:scene3d>
        </p:spPr>
      </p:pic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96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427DBC3-7B93-D54D-B1D0-4BF95050599E}"/>
              </a:ext>
            </a:extLst>
          </p:cNvPr>
          <p:cNvSpPr txBox="1"/>
          <p:nvPr/>
        </p:nvSpPr>
        <p:spPr>
          <a:xfrm>
            <a:off x="380999" y="4876800"/>
            <a:ext cx="3428375" cy="1261884"/>
          </a:xfrm>
          <a:prstGeom prst="rect">
            <a:avLst/>
          </a:prstGeom>
          <a:noFill/>
          <a:scene3d>
            <a:camera prst="orthographicFront">
              <a:rot lat="0" lon="599993" rev="6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  </a:t>
            </a:r>
            <a:r>
              <a:rPr lang="es-ES_tradnl" sz="2000" dirty="0">
                <a:solidFill>
                  <a:schemeClr val="bg1"/>
                </a:solidFill>
              </a:rPr>
              <a:t>Si quiere ver la verdad, tiene que ser suficiente valiente para mirar.</a:t>
            </a:r>
          </a:p>
          <a:p>
            <a:pPr algn="ctr"/>
            <a:r>
              <a:rPr lang="es-ES_tradnl" sz="1200" dirty="0">
                <a:solidFill>
                  <a:schemeClr val="bg1"/>
                </a:solidFill>
              </a:rPr>
              <a:t>- Rune Lazuli -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42605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107" y="1339390"/>
            <a:ext cx="84582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El </a:t>
            </a:r>
            <a:r>
              <a:rPr lang="es-ES_tradnl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yugo de Yahuah “es fácil, </a:t>
            </a:r>
            <a:br>
              <a:rPr lang="es-ES_tradnl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</a:br>
            <a:r>
              <a:rPr lang="es-ES_tradnl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y ligera la carga,” como en:</a:t>
            </a:r>
          </a:p>
          <a:p>
            <a:pPr algn="ctr"/>
            <a:endParaRPr lang="es-ES_tradnl" sz="4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  <a:p>
            <a:pPr algn="ctr"/>
            <a:endParaRPr lang="en-US" sz="4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  <a:p>
            <a:pPr algn="ctr"/>
            <a:r>
              <a:rPr lang="es-ES_tradnl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todos los días comienzan </a:t>
            </a:r>
            <a:br>
              <a:rPr lang="es-ES_tradnl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</a:br>
            <a:r>
              <a:rPr lang="es-ES_tradnl" sz="48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con “luz”! </a:t>
            </a:r>
            <a:endParaRPr lang="es-ES_tradnl" sz="32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pic>
        <p:nvPicPr>
          <p:cNvPr id="3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5715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5828639"/>
            <a:ext cx="38862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400" b="1" dirty="0">
                <a:ln w="5080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glow rad="254000">
                    <a:schemeClr val="accent2">
                      <a:lumMod val="20000"/>
                      <a:lumOff val="80000"/>
                    </a:schemeClr>
                  </a:glow>
                </a:effectLst>
                <a:latin typeface="Matura MT Script Capitals" pitchFamily="66" charset="0"/>
              </a:rPr>
              <a:t>(Mateo 11:30)</a:t>
            </a:r>
            <a:endParaRPr lang="en-US" sz="2800" b="1" dirty="0">
              <a:ln w="5080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  <a:effectLst>
                <a:glow rad="254000">
                  <a:schemeClr val="accent2">
                    <a:lumMod val="20000"/>
                    <a:lumOff val="80000"/>
                  </a:schemeClr>
                </a:glow>
              </a:effectLst>
              <a:latin typeface="Matura MT Script Capital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bg1"/>
                </a:solidFill>
              </a:rPr>
              <a:t>97</a:t>
            </a:fld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3232216"/>
            <a:ext cx="8001000" cy="4253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895600"/>
            <a:ext cx="9144000" cy="10668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s-ES_tradnl" sz="4000" i="1" dirty="0">
                <a:solidFill>
                  <a:schemeClr val="bg2">
                    <a:lumMod val="25000"/>
                  </a:schemeClr>
                </a:solidFill>
                <a:effectLst>
                  <a:glow rad="127000">
                    <a:schemeClr val="accent6">
                      <a:lumMod val="20000"/>
                      <a:lumOff val="80000"/>
                    </a:schemeClr>
                  </a:glow>
                </a:effectLst>
                <a:latin typeface="Broadway" panose="04040905080B02020502" pitchFamily="82" charset="0"/>
              </a:rPr>
              <a:t>Los siete Días de la Creación</a:t>
            </a:r>
          </a:p>
        </p:txBody>
      </p:sp>
    </p:spTree>
    <p:extLst>
      <p:ext uri="{BB962C8B-B14F-4D97-AF65-F5344CB8AC3E}">
        <p14:creationId xmlns:p14="http://schemas.microsoft.com/office/powerpoint/2010/main" val="13016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791200"/>
            <a:ext cx="851525" cy="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492875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98</a:t>
            </a:fld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" y="5334000"/>
            <a:ext cx="6858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dirty="0">
                <a:ln w="50800"/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  <a:latin typeface="Matura MT Script Capitals" pitchFamily="66" charset="0"/>
              </a:rPr>
              <a:t>¡</a:t>
            </a:r>
            <a:r>
              <a:rPr lang="es-ES_tradnl" sz="4800" b="1" dirty="0">
                <a:ln w="50800"/>
                <a:solidFill>
                  <a:schemeClr val="accent2"/>
                </a:solidFill>
                <a:effectLst>
                  <a:glow rad="127000">
                    <a:schemeClr val="bg1"/>
                  </a:glow>
                </a:effectLst>
                <a:latin typeface="Matura MT Script Capitals" pitchFamily="66" charset="0"/>
              </a:rPr>
              <a:t>amanecer </a:t>
            </a:r>
            <a:r>
              <a:rPr lang="es-ES_tradnl" sz="4800" b="1" dirty="0">
                <a:ln w="50800"/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atura MT Script Capitals" pitchFamily="66" charset="0"/>
              </a:rPr>
              <a:t>al</a:t>
            </a:r>
            <a:r>
              <a:rPr lang="es-ES_tradnl" sz="4800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atura MT Script Capitals" pitchFamily="66" charset="0"/>
              </a:rPr>
              <a:t> </a:t>
            </a:r>
            <a:r>
              <a:rPr lang="es-ES_tradnl" sz="4800" b="1" dirty="0">
                <a:ln w="50800"/>
                <a:solidFill>
                  <a:schemeClr val="accent2"/>
                </a:solidFill>
                <a:effectLst>
                  <a:glow rad="127000">
                    <a:schemeClr val="bg1"/>
                  </a:glow>
                </a:effectLst>
                <a:latin typeface="Matura MT Script Capitals" pitchFamily="66" charset="0"/>
              </a:rPr>
              <a:t>amanecer</a:t>
            </a:r>
            <a:r>
              <a:rPr lang="en-US" sz="4800" b="1" dirty="0">
                <a:ln w="50800"/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atura MT Script Capitals" pitchFamily="66" charset="0"/>
              </a:rPr>
              <a:t>! </a:t>
            </a:r>
          </a:p>
          <a:p>
            <a:pPr algn="ctr"/>
            <a:r>
              <a:rPr lang="en-US" sz="4800" b="1" dirty="0">
                <a:ln w="50800"/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Matura MT Script Capitals" pitchFamily="66" charset="0"/>
              </a:rPr>
              <a:t> Fin</a:t>
            </a:r>
            <a:endParaRPr lang="en-US" sz="3200" b="1" dirty="0">
              <a:ln w="50800"/>
              <a:solidFill>
                <a:schemeClr val="accent1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Matura MT Script Capitals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1" y="1219201"/>
            <a:ext cx="8305798" cy="3962399"/>
          </a:xfrm>
          <a:prstGeom prst="ellipse">
            <a:avLst/>
          </a:prstGeom>
          <a:ln w="63500" cap="rnd">
            <a:solidFill>
              <a:srgbClr val="6600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7201" y="228600"/>
            <a:ext cx="6537481" cy="36163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600" b="1" dirty="0">
                <a:ln w="50800"/>
                <a:solidFill>
                  <a:schemeClr val="accent1">
                    <a:lumMod val="75000"/>
                  </a:schemeClr>
                </a:solidFill>
                <a:latin typeface="Script MT Bold" pitchFamily="66" charset="0"/>
              </a:rPr>
              <a:t>De Yahuah</a:t>
            </a:r>
          </a:p>
          <a:p>
            <a:endParaRPr lang="en-US" sz="11500" b="1" dirty="0">
              <a:ln w="50800"/>
              <a:solidFill>
                <a:schemeClr val="tx2">
                  <a:lumMod val="40000"/>
                  <a:lumOff val="60000"/>
                </a:schemeClr>
              </a:solidFill>
              <a:latin typeface="Script MT Bold" pitchFamily="66" charset="0"/>
            </a:endParaRPr>
          </a:p>
          <a:p>
            <a:r>
              <a:rPr lang="en-US" sz="4800" b="1" dirty="0">
                <a:ln w="50800"/>
                <a:solidFill>
                  <a:srgbClr val="660033"/>
                </a:solidFill>
                <a:latin typeface="Matura MT Script Capitals" pitchFamily="66" charset="0"/>
              </a:rPr>
              <a:t>~ a la </a:t>
            </a:r>
            <a:r>
              <a:rPr lang="es-ES_tradnl" sz="4800" b="1" dirty="0">
                <a:ln w="50800"/>
                <a:solidFill>
                  <a:srgbClr val="660033"/>
                </a:solidFill>
                <a:latin typeface="Matura MT Script Capitals" pitchFamily="66" charset="0"/>
              </a:rPr>
              <a:t>Novia</a:t>
            </a:r>
            <a:r>
              <a:rPr lang="en-US" sz="4800" b="1" dirty="0">
                <a:ln w="50800"/>
                <a:solidFill>
                  <a:srgbClr val="660033"/>
                </a:solidFill>
                <a:latin typeface="Matura MT Script Capitals" pitchFamily="66" charset="0"/>
              </a:rPr>
              <a:t> ~ </a:t>
            </a:r>
            <a:endParaRPr lang="en-US" sz="3200" b="1" dirty="0">
              <a:ln w="50800"/>
              <a:solidFill>
                <a:srgbClr val="660033"/>
              </a:solidFill>
              <a:latin typeface="Matura MT Script Capital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e\Desktop\Bible Shabbat shal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812800"/>
            <a:ext cx="8026401" cy="4368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0"/>
            <a:ext cx="3733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800" b="1" dirty="0">
                <a:ln w="50800"/>
                <a:solidFill>
                  <a:schemeClr val="accent4"/>
                </a:solidFill>
                <a:latin typeface="Matura MT Script Capitals" pitchFamily="66" charset="0"/>
              </a:rPr>
              <a:t>¿</a:t>
            </a:r>
            <a:r>
              <a:rPr lang="es-ES_tradnl" sz="4800" b="1" dirty="0">
                <a:ln w="50800"/>
                <a:solidFill>
                  <a:schemeClr val="accent4"/>
                </a:solidFill>
                <a:latin typeface="Matura MT Script Capitals" pitchFamily="66" charset="0"/>
              </a:rPr>
              <a:t>Preguntas</a:t>
            </a:r>
            <a:r>
              <a:rPr lang="en-US" sz="4800" b="1" dirty="0">
                <a:ln w="50800"/>
                <a:solidFill>
                  <a:schemeClr val="accent4"/>
                </a:solidFill>
                <a:latin typeface="Matura MT Script Capitals" pitchFamily="66" charset="0"/>
              </a:rPr>
              <a:t>?</a:t>
            </a:r>
            <a:endParaRPr lang="en-US" sz="3200" b="1" dirty="0">
              <a:ln w="50800"/>
              <a:solidFill>
                <a:schemeClr val="tx2"/>
              </a:solidFill>
              <a:latin typeface="Matura MT Script Capital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397" y="5257800"/>
            <a:ext cx="888240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>
                <a:ln w="50800"/>
                <a:solidFill>
                  <a:schemeClr val="tx2"/>
                </a:solidFill>
                <a:latin typeface="Maiandra GD" pitchFamily="34" charset="0"/>
              </a:rPr>
              <a:t>questions@studythecalendar.com</a:t>
            </a:r>
            <a:endParaRPr lang="en-US" sz="2400" b="1" dirty="0">
              <a:ln w="50800"/>
              <a:solidFill>
                <a:schemeClr val="tx2"/>
              </a:solidFill>
              <a:latin typeface="Maiandra G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6019800"/>
            <a:ext cx="7239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>
                <a:ln w="50800"/>
                <a:solidFill>
                  <a:schemeClr val="tx2"/>
                </a:solidFill>
                <a:latin typeface="Maiandra GD" pitchFamily="34" charset="0"/>
              </a:rPr>
              <a:t>www.studythecalendar.com</a:t>
            </a:r>
            <a:endParaRPr lang="en-US" sz="2400" b="1" dirty="0">
              <a:ln w="50800"/>
              <a:solidFill>
                <a:schemeClr val="tx2"/>
              </a:solidFill>
              <a:latin typeface="Maiandra GD" pitchFamily="34" charset="0"/>
            </a:endParaRPr>
          </a:p>
        </p:txBody>
      </p:sp>
      <p:pic>
        <p:nvPicPr>
          <p:cNvPr id="8" name="Picture 2" descr="C:\Users\Rae\Desktop\YCC Logo sm siz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7840" y="5842000"/>
            <a:ext cx="851525" cy="85152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unset over a body of water&#10;&#10;Description automatically generated">
            <a:extLst>
              <a:ext uri="{FF2B5EF4-FFF2-40B4-BE49-F238E27FC236}">
                <a16:creationId xmlns="" xmlns:a16="http://schemas.microsoft.com/office/drawing/2014/main" id="{E97AE09D-245E-6540-935D-501F1A452D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43" y="778350"/>
            <a:ext cx="8316281" cy="44991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58FB81-040F-D642-8F52-53633FD9E58E}"/>
              </a:ext>
            </a:extLst>
          </p:cNvPr>
          <p:cNvSpPr txBox="1"/>
          <p:nvPr/>
        </p:nvSpPr>
        <p:spPr>
          <a:xfrm>
            <a:off x="1295400" y="2000864"/>
            <a:ext cx="657122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_tradnl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Matura MT Script Capitals" panose="03020802060602070202" pitchFamily="66" charset="77"/>
              </a:rPr>
              <a:t>El Camino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82CC3A9-B5BC-AF41-ADFA-AF773498EF6E}"/>
              </a:ext>
            </a:extLst>
          </p:cNvPr>
          <p:cNvSpPr txBox="1"/>
          <p:nvPr/>
        </p:nvSpPr>
        <p:spPr>
          <a:xfrm>
            <a:off x="475223" y="3741003"/>
            <a:ext cx="825500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_tradnl" sz="4800" dirty="0">
                <a:solidFill>
                  <a:srgbClr val="421C5E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lgerian" pitchFamily="82" charset="0"/>
              </a:rPr>
              <a:t>Shabbat Shalom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DD688EC-9333-6748-9801-0E80C732D4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058" y="224187"/>
            <a:ext cx="2444283" cy="183321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551867"/>
            <a:ext cx="533400" cy="365125"/>
          </a:xfrm>
        </p:spPr>
        <p:txBody>
          <a:bodyPr/>
          <a:lstStyle/>
          <a:p>
            <a:fld id="{F98DBE31-67BE-43CC-8D6C-2180D5FA01B3}" type="slidenum">
              <a:rPr lang="en-U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99</a:t>
            </a:fld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23850</TotalTime>
  <Words>2219</Words>
  <Application>Microsoft Office PowerPoint</Application>
  <PresentationFormat>On-screen Show (4:3)</PresentationFormat>
  <Paragraphs>459</Paragraphs>
  <Slides>99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Dawn Day WLC  May 5th 630 AM</dc:title>
  <dc:creator>Rae</dc:creator>
  <cp:lastModifiedBy>Rae</cp:lastModifiedBy>
  <cp:revision>935</cp:revision>
  <cp:lastPrinted>2020-05-29T22:54:00Z</cp:lastPrinted>
  <dcterms:created xsi:type="dcterms:W3CDTF">2020-05-05T13:24:33Z</dcterms:created>
  <dcterms:modified xsi:type="dcterms:W3CDTF">2020-10-21T02:08:28Z</dcterms:modified>
</cp:coreProperties>
</file>